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6" r:id="rId4"/>
  </p:sldMasterIdLst>
  <p:notesMasterIdLst>
    <p:notesMasterId r:id="rId33"/>
  </p:notesMasterIdLst>
  <p:sldIdLst>
    <p:sldId id="306" r:id="rId5"/>
    <p:sldId id="258" r:id="rId6"/>
    <p:sldId id="261" r:id="rId7"/>
    <p:sldId id="273" r:id="rId8"/>
    <p:sldId id="328" r:id="rId9"/>
    <p:sldId id="264" r:id="rId10"/>
    <p:sldId id="263" r:id="rId11"/>
    <p:sldId id="329" r:id="rId12"/>
    <p:sldId id="330" r:id="rId13"/>
    <p:sldId id="350" r:id="rId14"/>
    <p:sldId id="339" r:id="rId15"/>
    <p:sldId id="336" r:id="rId16"/>
    <p:sldId id="331" r:id="rId17"/>
    <p:sldId id="333" r:id="rId18"/>
    <p:sldId id="349" r:id="rId19"/>
    <p:sldId id="334" r:id="rId20"/>
    <p:sldId id="335" r:id="rId21"/>
    <p:sldId id="337" r:id="rId22"/>
    <p:sldId id="338" r:id="rId23"/>
    <p:sldId id="340" r:id="rId24"/>
    <p:sldId id="332" r:id="rId25"/>
    <p:sldId id="341" r:id="rId26"/>
    <p:sldId id="342" r:id="rId27"/>
    <p:sldId id="343" r:id="rId28"/>
    <p:sldId id="344" r:id="rId29"/>
    <p:sldId id="345" r:id="rId30"/>
    <p:sldId id="351" r:id="rId31"/>
    <p:sldId id="346"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EF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273" autoAdjust="0"/>
    <p:restoredTop sz="94660"/>
  </p:normalViewPr>
  <p:slideViewPr>
    <p:cSldViewPr snapToGrid="0">
      <p:cViewPr varScale="1">
        <p:scale>
          <a:sx n="80" d="100"/>
          <a:sy n="80" d="100"/>
        </p:scale>
        <p:origin x="123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F47782-0CB7-4445-8434-0A7721F0547E}"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0544C227-BC00-4600-94C4-925090563F66}">
      <dgm:prSet/>
      <dgm:spPr/>
      <dgm:t>
        <a:bodyPr/>
        <a:lstStyle/>
        <a:p>
          <a:r>
            <a:rPr lang="en-US" baseline="0" dirty="0"/>
            <a:t>Dan Patrick is Lt. Governor</a:t>
          </a:r>
          <a:endParaRPr lang="en-US" dirty="0"/>
        </a:p>
      </dgm:t>
    </dgm:pt>
    <dgm:pt modelId="{45F321D5-8F46-46C3-AF9D-DBA3E04CC10F}" type="parTrans" cxnId="{6463D2AC-7EA6-4736-A40B-88AC81D793E3}">
      <dgm:prSet/>
      <dgm:spPr/>
      <dgm:t>
        <a:bodyPr/>
        <a:lstStyle/>
        <a:p>
          <a:endParaRPr lang="en-US"/>
        </a:p>
      </dgm:t>
    </dgm:pt>
    <dgm:pt modelId="{863BC2B8-5E14-4740-8496-2910AA0A5007}" type="sibTrans" cxnId="{6463D2AC-7EA6-4736-A40B-88AC81D793E3}">
      <dgm:prSet/>
      <dgm:spPr/>
      <dgm:t>
        <a:bodyPr/>
        <a:lstStyle/>
        <a:p>
          <a:endParaRPr lang="en-US"/>
        </a:p>
      </dgm:t>
    </dgm:pt>
    <dgm:pt modelId="{6140EA5E-A58A-42AB-BB71-46C823312546}">
      <dgm:prSet/>
      <dgm:spPr/>
      <dgm:t>
        <a:bodyPr/>
        <a:lstStyle/>
        <a:p>
          <a:r>
            <a:rPr lang="en-US" baseline="0" dirty="0"/>
            <a:t>19 GOP Members and 12 Democratic members</a:t>
          </a:r>
          <a:endParaRPr lang="en-US" dirty="0"/>
        </a:p>
      </dgm:t>
    </dgm:pt>
    <dgm:pt modelId="{A251B190-3C61-4FAF-886F-A711BC2AB04F}" type="parTrans" cxnId="{B57C1B88-2D5C-423E-9D97-95AB4DA0CF94}">
      <dgm:prSet/>
      <dgm:spPr/>
      <dgm:t>
        <a:bodyPr/>
        <a:lstStyle/>
        <a:p>
          <a:endParaRPr lang="en-US"/>
        </a:p>
      </dgm:t>
    </dgm:pt>
    <dgm:pt modelId="{B69F782F-52D8-4A17-A7AD-0B8D5BB27967}" type="sibTrans" cxnId="{B57C1B88-2D5C-423E-9D97-95AB4DA0CF94}">
      <dgm:prSet/>
      <dgm:spPr/>
      <dgm:t>
        <a:bodyPr/>
        <a:lstStyle/>
        <a:p>
          <a:endParaRPr lang="en-US"/>
        </a:p>
      </dgm:t>
    </dgm:pt>
    <dgm:pt modelId="{3ADE16D1-1BE4-4B1D-B830-1D8746C8A323}">
      <dgm:prSet/>
      <dgm:spPr/>
      <dgm:t>
        <a:bodyPr/>
        <a:lstStyle/>
        <a:p>
          <a:r>
            <a:rPr lang="en-US" baseline="0"/>
            <a:t>Blocker bill now requires 18 to bring up a bill.</a:t>
          </a:r>
          <a:endParaRPr lang="en-US"/>
        </a:p>
      </dgm:t>
    </dgm:pt>
    <dgm:pt modelId="{3FA237AC-74EC-4A88-8EB2-375F25735761}" type="parTrans" cxnId="{BE2C57F5-8A0B-463D-9DAF-7BB38DFFB69F}">
      <dgm:prSet/>
      <dgm:spPr/>
      <dgm:t>
        <a:bodyPr/>
        <a:lstStyle/>
        <a:p>
          <a:endParaRPr lang="en-US"/>
        </a:p>
      </dgm:t>
    </dgm:pt>
    <dgm:pt modelId="{4F474876-E821-45F9-8434-D6663581BDA1}" type="sibTrans" cxnId="{BE2C57F5-8A0B-463D-9DAF-7BB38DFFB69F}">
      <dgm:prSet/>
      <dgm:spPr/>
      <dgm:t>
        <a:bodyPr/>
        <a:lstStyle/>
        <a:p>
          <a:endParaRPr lang="en-US"/>
        </a:p>
      </dgm:t>
    </dgm:pt>
    <dgm:pt modelId="{F68D940F-75C3-4A80-9766-1DFF14D3FB08}">
      <dgm:prSet/>
      <dgm:spPr/>
      <dgm:t>
        <a:bodyPr/>
        <a:lstStyle/>
        <a:p>
          <a:r>
            <a:rPr lang="en-US" baseline="0" dirty="0"/>
            <a:t>Dan Patrick Changed the rules to accommodate the numbers.</a:t>
          </a:r>
          <a:endParaRPr lang="en-US" dirty="0"/>
        </a:p>
      </dgm:t>
    </dgm:pt>
    <dgm:pt modelId="{2EA32770-CDD5-4882-9388-32843769B331}" type="parTrans" cxnId="{39E6319F-6847-4C86-8843-35B41DE53DAD}">
      <dgm:prSet/>
      <dgm:spPr/>
      <dgm:t>
        <a:bodyPr/>
        <a:lstStyle/>
        <a:p>
          <a:endParaRPr lang="en-US"/>
        </a:p>
      </dgm:t>
    </dgm:pt>
    <dgm:pt modelId="{7C0EA4F6-9FDA-4873-A7FB-E15AD6E7700E}" type="sibTrans" cxnId="{39E6319F-6847-4C86-8843-35B41DE53DAD}">
      <dgm:prSet/>
      <dgm:spPr/>
      <dgm:t>
        <a:bodyPr/>
        <a:lstStyle/>
        <a:p>
          <a:endParaRPr lang="en-US"/>
        </a:p>
      </dgm:t>
    </dgm:pt>
    <dgm:pt modelId="{C8D84E4E-EDC4-F84E-AF91-4A419B573306}" type="pres">
      <dgm:prSet presAssocID="{35F47782-0CB7-4445-8434-0A7721F0547E}" presName="linear" presStyleCnt="0">
        <dgm:presLayoutVars>
          <dgm:animLvl val="lvl"/>
          <dgm:resizeHandles val="exact"/>
        </dgm:presLayoutVars>
      </dgm:prSet>
      <dgm:spPr/>
    </dgm:pt>
    <dgm:pt modelId="{AA8A3560-4B4F-324F-8D69-46A8FE0A4C25}" type="pres">
      <dgm:prSet presAssocID="{0544C227-BC00-4600-94C4-925090563F66}" presName="parentText" presStyleLbl="node1" presStyleIdx="0" presStyleCnt="4">
        <dgm:presLayoutVars>
          <dgm:chMax val="0"/>
          <dgm:bulletEnabled val="1"/>
        </dgm:presLayoutVars>
      </dgm:prSet>
      <dgm:spPr/>
    </dgm:pt>
    <dgm:pt modelId="{256BC747-C937-9F4D-9730-BF6DDA1B4F43}" type="pres">
      <dgm:prSet presAssocID="{863BC2B8-5E14-4740-8496-2910AA0A5007}" presName="spacer" presStyleCnt="0"/>
      <dgm:spPr/>
    </dgm:pt>
    <dgm:pt modelId="{2B98226E-4B15-9D4A-B838-FC3B2FD37F08}" type="pres">
      <dgm:prSet presAssocID="{6140EA5E-A58A-42AB-BB71-46C823312546}" presName="parentText" presStyleLbl="node1" presStyleIdx="1" presStyleCnt="4">
        <dgm:presLayoutVars>
          <dgm:chMax val="0"/>
          <dgm:bulletEnabled val="1"/>
        </dgm:presLayoutVars>
      </dgm:prSet>
      <dgm:spPr/>
    </dgm:pt>
    <dgm:pt modelId="{DF4F167A-FA64-3B4C-9A7B-9EF5E3835643}" type="pres">
      <dgm:prSet presAssocID="{B69F782F-52D8-4A17-A7AD-0B8D5BB27967}" presName="spacer" presStyleCnt="0"/>
      <dgm:spPr/>
    </dgm:pt>
    <dgm:pt modelId="{69237AEE-70FF-BE42-9417-7681CCE1A476}" type="pres">
      <dgm:prSet presAssocID="{3ADE16D1-1BE4-4B1D-B830-1D8746C8A323}" presName="parentText" presStyleLbl="node1" presStyleIdx="2" presStyleCnt="4">
        <dgm:presLayoutVars>
          <dgm:chMax val="0"/>
          <dgm:bulletEnabled val="1"/>
        </dgm:presLayoutVars>
      </dgm:prSet>
      <dgm:spPr/>
    </dgm:pt>
    <dgm:pt modelId="{85EA6242-28A1-3A47-A2B6-385BBA849EEE}" type="pres">
      <dgm:prSet presAssocID="{4F474876-E821-45F9-8434-D6663581BDA1}" presName="spacer" presStyleCnt="0"/>
      <dgm:spPr/>
    </dgm:pt>
    <dgm:pt modelId="{0A555DB3-9962-E444-9D04-4AA4CEF37291}" type="pres">
      <dgm:prSet presAssocID="{F68D940F-75C3-4A80-9766-1DFF14D3FB08}" presName="parentText" presStyleLbl="node1" presStyleIdx="3" presStyleCnt="4">
        <dgm:presLayoutVars>
          <dgm:chMax val="0"/>
          <dgm:bulletEnabled val="1"/>
        </dgm:presLayoutVars>
      </dgm:prSet>
      <dgm:spPr/>
    </dgm:pt>
  </dgm:ptLst>
  <dgm:cxnLst>
    <dgm:cxn modelId="{848B945C-4947-6F48-ACFA-24AD66E30CFE}" type="presOf" srcId="{6140EA5E-A58A-42AB-BB71-46C823312546}" destId="{2B98226E-4B15-9D4A-B838-FC3B2FD37F08}" srcOrd="0" destOrd="0" presId="urn:microsoft.com/office/officeart/2005/8/layout/vList2"/>
    <dgm:cxn modelId="{4792EC61-7014-F545-B986-439D0DE8E201}" type="presOf" srcId="{0544C227-BC00-4600-94C4-925090563F66}" destId="{AA8A3560-4B4F-324F-8D69-46A8FE0A4C25}" srcOrd="0" destOrd="0" presId="urn:microsoft.com/office/officeart/2005/8/layout/vList2"/>
    <dgm:cxn modelId="{004CA77B-2729-DB4D-8C31-81CEC7AFC174}" type="presOf" srcId="{F68D940F-75C3-4A80-9766-1DFF14D3FB08}" destId="{0A555DB3-9962-E444-9D04-4AA4CEF37291}" srcOrd="0" destOrd="0" presId="urn:microsoft.com/office/officeart/2005/8/layout/vList2"/>
    <dgm:cxn modelId="{B57C1B88-2D5C-423E-9D97-95AB4DA0CF94}" srcId="{35F47782-0CB7-4445-8434-0A7721F0547E}" destId="{6140EA5E-A58A-42AB-BB71-46C823312546}" srcOrd="1" destOrd="0" parTransId="{A251B190-3C61-4FAF-886F-A711BC2AB04F}" sibTransId="{B69F782F-52D8-4A17-A7AD-0B8D5BB27967}"/>
    <dgm:cxn modelId="{9EAC388F-5B46-294D-9C71-89B6E45FAD69}" type="presOf" srcId="{35F47782-0CB7-4445-8434-0A7721F0547E}" destId="{C8D84E4E-EDC4-F84E-AF91-4A419B573306}" srcOrd="0" destOrd="0" presId="urn:microsoft.com/office/officeart/2005/8/layout/vList2"/>
    <dgm:cxn modelId="{3EA36A8F-34AA-0B4A-B30D-3FBD99A4EA26}" type="presOf" srcId="{3ADE16D1-1BE4-4B1D-B830-1D8746C8A323}" destId="{69237AEE-70FF-BE42-9417-7681CCE1A476}" srcOrd="0" destOrd="0" presId="urn:microsoft.com/office/officeart/2005/8/layout/vList2"/>
    <dgm:cxn modelId="{39E6319F-6847-4C86-8843-35B41DE53DAD}" srcId="{35F47782-0CB7-4445-8434-0A7721F0547E}" destId="{F68D940F-75C3-4A80-9766-1DFF14D3FB08}" srcOrd="3" destOrd="0" parTransId="{2EA32770-CDD5-4882-9388-32843769B331}" sibTransId="{7C0EA4F6-9FDA-4873-A7FB-E15AD6E7700E}"/>
    <dgm:cxn modelId="{6463D2AC-7EA6-4736-A40B-88AC81D793E3}" srcId="{35F47782-0CB7-4445-8434-0A7721F0547E}" destId="{0544C227-BC00-4600-94C4-925090563F66}" srcOrd="0" destOrd="0" parTransId="{45F321D5-8F46-46C3-AF9D-DBA3E04CC10F}" sibTransId="{863BC2B8-5E14-4740-8496-2910AA0A5007}"/>
    <dgm:cxn modelId="{BE2C57F5-8A0B-463D-9DAF-7BB38DFFB69F}" srcId="{35F47782-0CB7-4445-8434-0A7721F0547E}" destId="{3ADE16D1-1BE4-4B1D-B830-1D8746C8A323}" srcOrd="2" destOrd="0" parTransId="{3FA237AC-74EC-4A88-8EB2-375F25735761}" sibTransId="{4F474876-E821-45F9-8434-D6663581BDA1}"/>
    <dgm:cxn modelId="{0ECD3203-2624-CB41-A6D8-EFFF7F6451E6}" type="presParOf" srcId="{C8D84E4E-EDC4-F84E-AF91-4A419B573306}" destId="{AA8A3560-4B4F-324F-8D69-46A8FE0A4C25}" srcOrd="0" destOrd="0" presId="urn:microsoft.com/office/officeart/2005/8/layout/vList2"/>
    <dgm:cxn modelId="{B8A910C5-E6E2-8D4B-8857-4A04410B0841}" type="presParOf" srcId="{C8D84E4E-EDC4-F84E-AF91-4A419B573306}" destId="{256BC747-C937-9F4D-9730-BF6DDA1B4F43}" srcOrd="1" destOrd="0" presId="urn:microsoft.com/office/officeart/2005/8/layout/vList2"/>
    <dgm:cxn modelId="{28E5BF12-6689-154F-839D-920D0310DAC3}" type="presParOf" srcId="{C8D84E4E-EDC4-F84E-AF91-4A419B573306}" destId="{2B98226E-4B15-9D4A-B838-FC3B2FD37F08}" srcOrd="2" destOrd="0" presId="urn:microsoft.com/office/officeart/2005/8/layout/vList2"/>
    <dgm:cxn modelId="{F0B00C2B-FD94-E149-8F65-FDF7272BD783}" type="presParOf" srcId="{C8D84E4E-EDC4-F84E-AF91-4A419B573306}" destId="{DF4F167A-FA64-3B4C-9A7B-9EF5E3835643}" srcOrd="3" destOrd="0" presId="urn:microsoft.com/office/officeart/2005/8/layout/vList2"/>
    <dgm:cxn modelId="{81C55B32-FFEA-F24D-81E8-F680439AB99D}" type="presParOf" srcId="{C8D84E4E-EDC4-F84E-AF91-4A419B573306}" destId="{69237AEE-70FF-BE42-9417-7681CCE1A476}" srcOrd="4" destOrd="0" presId="urn:microsoft.com/office/officeart/2005/8/layout/vList2"/>
    <dgm:cxn modelId="{50C9F476-C366-7C46-ABAD-DA3E36AD8A46}" type="presParOf" srcId="{C8D84E4E-EDC4-F84E-AF91-4A419B573306}" destId="{85EA6242-28A1-3A47-A2B6-385BBA849EEE}" srcOrd="5" destOrd="0" presId="urn:microsoft.com/office/officeart/2005/8/layout/vList2"/>
    <dgm:cxn modelId="{65979F72-1DA5-A84E-8CEB-1BB4A2A648AF}" type="presParOf" srcId="{C8D84E4E-EDC4-F84E-AF91-4A419B573306}" destId="{0A555DB3-9962-E444-9D04-4AA4CEF37291}"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3F5003-D954-4BF5-AA3A-D486F308894F}"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341AD270-8125-44D2-845B-B6235F77D54F}">
      <dgm:prSet/>
      <dgm:spPr/>
      <dgm:t>
        <a:bodyPr/>
        <a:lstStyle/>
        <a:p>
          <a:r>
            <a:rPr lang="en-US" baseline="0" dirty="0"/>
            <a:t>Dade Phelan</a:t>
          </a:r>
          <a:endParaRPr lang="en-US" dirty="0"/>
        </a:p>
      </dgm:t>
    </dgm:pt>
    <dgm:pt modelId="{7D1A47E8-6A71-49A8-8A34-77024A7D2D18}" type="parTrans" cxnId="{DE14E24D-E6CD-4A21-877A-5722F8334E9F}">
      <dgm:prSet/>
      <dgm:spPr/>
      <dgm:t>
        <a:bodyPr/>
        <a:lstStyle/>
        <a:p>
          <a:endParaRPr lang="en-US"/>
        </a:p>
      </dgm:t>
    </dgm:pt>
    <dgm:pt modelId="{9D3D1187-977B-4766-992B-CC88EC31DD24}" type="sibTrans" cxnId="{DE14E24D-E6CD-4A21-877A-5722F8334E9F}">
      <dgm:prSet/>
      <dgm:spPr/>
      <dgm:t>
        <a:bodyPr/>
        <a:lstStyle/>
        <a:p>
          <a:endParaRPr lang="en-US"/>
        </a:p>
      </dgm:t>
    </dgm:pt>
    <dgm:pt modelId="{29A2A9D5-64A1-479C-8DE7-6E3606CD023E}">
      <dgm:prSet/>
      <dgm:spPr/>
      <dgm:t>
        <a:bodyPr/>
        <a:lstStyle/>
        <a:p>
          <a:r>
            <a:rPr lang="en-US" baseline="0"/>
            <a:t>SPEAKER OF THE HOUSE</a:t>
          </a:r>
          <a:endParaRPr lang="en-US"/>
        </a:p>
      </dgm:t>
    </dgm:pt>
    <dgm:pt modelId="{C33E651E-EEFD-4A6D-A4EB-F94059B164F0}" type="parTrans" cxnId="{65F23FA6-7D79-43AC-8682-EA9B6A72ECEA}">
      <dgm:prSet/>
      <dgm:spPr/>
      <dgm:t>
        <a:bodyPr/>
        <a:lstStyle/>
        <a:p>
          <a:endParaRPr lang="en-US"/>
        </a:p>
      </dgm:t>
    </dgm:pt>
    <dgm:pt modelId="{90060EC9-70E4-469F-976D-6ECE68DFF9AB}" type="sibTrans" cxnId="{65F23FA6-7D79-43AC-8682-EA9B6A72ECEA}">
      <dgm:prSet/>
      <dgm:spPr/>
      <dgm:t>
        <a:bodyPr/>
        <a:lstStyle/>
        <a:p>
          <a:endParaRPr lang="en-US"/>
        </a:p>
      </dgm:t>
    </dgm:pt>
    <dgm:pt modelId="{FAB653B9-9338-4AC0-9AFE-81431A7634D3}">
      <dgm:prSet/>
      <dgm:spPr/>
      <dgm:t>
        <a:bodyPr/>
        <a:lstStyle/>
        <a:p>
          <a:r>
            <a:rPr lang="en-US" strike="noStrike" baseline="0" dirty="0"/>
            <a:t>86 </a:t>
          </a:r>
          <a:r>
            <a:rPr lang="en-US" baseline="0" dirty="0"/>
            <a:t>Republicans </a:t>
          </a:r>
          <a:endParaRPr lang="en-US" dirty="0"/>
        </a:p>
      </dgm:t>
    </dgm:pt>
    <dgm:pt modelId="{AC089608-BD51-4358-ACB7-9012CA4288D0}" type="parTrans" cxnId="{6A8D80A5-EAA1-453D-BFD2-6CE0F12E7C79}">
      <dgm:prSet/>
      <dgm:spPr/>
      <dgm:t>
        <a:bodyPr/>
        <a:lstStyle/>
        <a:p>
          <a:endParaRPr lang="en-US"/>
        </a:p>
      </dgm:t>
    </dgm:pt>
    <dgm:pt modelId="{1D96D586-3C65-41E1-9C50-895CCC4945CD}" type="sibTrans" cxnId="{6A8D80A5-EAA1-453D-BFD2-6CE0F12E7C79}">
      <dgm:prSet/>
      <dgm:spPr/>
      <dgm:t>
        <a:bodyPr/>
        <a:lstStyle/>
        <a:p>
          <a:endParaRPr lang="en-US"/>
        </a:p>
      </dgm:t>
    </dgm:pt>
    <dgm:pt modelId="{1898F474-9073-41B5-B1D8-248A3295210C}">
      <dgm:prSet/>
      <dgm:spPr/>
      <dgm:t>
        <a:bodyPr/>
        <a:lstStyle/>
        <a:p>
          <a:r>
            <a:rPr lang="en-US" baseline="0"/>
            <a:t>64 democrats</a:t>
          </a:r>
          <a:endParaRPr lang="en-US"/>
        </a:p>
      </dgm:t>
    </dgm:pt>
    <dgm:pt modelId="{31ECCE4A-1F22-4868-B32A-9D281EF0754B}" type="parTrans" cxnId="{C1374052-9454-49AC-B5C5-8EFC7062A3B1}">
      <dgm:prSet/>
      <dgm:spPr/>
      <dgm:t>
        <a:bodyPr/>
        <a:lstStyle/>
        <a:p>
          <a:endParaRPr lang="en-US"/>
        </a:p>
      </dgm:t>
    </dgm:pt>
    <dgm:pt modelId="{BFF4A84F-AD5B-4801-BC77-6FFB4D381DED}" type="sibTrans" cxnId="{C1374052-9454-49AC-B5C5-8EFC7062A3B1}">
      <dgm:prSet/>
      <dgm:spPr/>
      <dgm:t>
        <a:bodyPr/>
        <a:lstStyle/>
        <a:p>
          <a:endParaRPr lang="en-US"/>
        </a:p>
      </dgm:t>
    </dgm:pt>
    <dgm:pt modelId="{766323EF-5A2D-4929-BB56-7BA9BAD8F734}" type="pres">
      <dgm:prSet presAssocID="{663F5003-D954-4BF5-AA3A-D486F308894F}" presName="vert0" presStyleCnt="0">
        <dgm:presLayoutVars>
          <dgm:dir/>
          <dgm:animOne val="branch"/>
          <dgm:animLvl val="lvl"/>
        </dgm:presLayoutVars>
      </dgm:prSet>
      <dgm:spPr/>
    </dgm:pt>
    <dgm:pt modelId="{97A1C233-89A0-4DA7-A117-5C9EE3892B4F}" type="pres">
      <dgm:prSet presAssocID="{341AD270-8125-44D2-845B-B6235F77D54F}" presName="thickLine" presStyleLbl="alignNode1" presStyleIdx="0" presStyleCnt="4"/>
      <dgm:spPr/>
    </dgm:pt>
    <dgm:pt modelId="{A348C4E6-0820-4526-9F74-55BDD48AC7FC}" type="pres">
      <dgm:prSet presAssocID="{341AD270-8125-44D2-845B-B6235F77D54F}" presName="horz1" presStyleCnt="0"/>
      <dgm:spPr/>
    </dgm:pt>
    <dgm:pt modelId="{F62ED1AA-6D1B-4B3C-88A7-224B6F5414FE}" type="pres">
      <dgm:prSet presAssocID="{341AD270-8125-44D2-845B-B6235F77D54F}" presName="tx1" presStyleLbl="revTx" presStyleIdx="0" presStyleCnt="4"/>
      <dgm:spPr/>
    </dgm:pt>
    <dgm:pt modelId="{FE38626D-6455-4E9F-9573-2264ACBFF72A}" type="pres">
      <dgm:prSet presAssocID="{341AD270-8125-44D2-845B-B6235F77D54F}" presName="vert1" presStyleCnt="0"/>
      <dgm:spPr/>
    </dgm:pt>
    <dgm:pt modelId="{CEC59F05-5457-4D2C-AD17-06196C6BBC9E}" type="pres">
      <dgm:prSet presAssocID="{29A2A9D5-64A1-479C-8DE7-6E3606CD023E}" presName="thickLine" presStyleLbl="alignNode1" presStyleIdx="1" presStyleCnt="4"/>
      <dgm:spPr/>
    </dgm:pt>
    <dgm:pt modelId="{F0515975-861E-40DB-9579-A3408F7EB2BF}" type="pres">
      <dgm:prSet presAssocID="{29A2A9D5-64A1-479C-8DE7-6E3606CD023E}" presName="horz1" presStyleCnt="0"/>
      <dgm:spPr/>
    </dgm:pt>
    <dgm:pt modelId="{7AD60CFD-A409-44EC-92BE-A762B63BB5E7}" type="pres">
      <dgm:prSet presAssocID="{29A2A9D5-64A1-479C-8DE7-6E3606CD023E}" presName="tx1" presStyleLbl="revTx" presStyleIdx="1" presStyleCnt="4"/>
      <dgm:spPr/>
    </dgm:pt>
    <dgm:pt modelId="{AE3A1241-FCC7-4809-93AC-255435D56DE7}" type="pres">
      <dgm:prSet presAssocID="{29A2A9D5-64A1-479C-8DE7-6E3606CD023E}" presName="vert1" presStyleCnt="0"/>
      <dgm:spPr/>
    </dgm:pt>
    <dgm:pt modelId="{8FE6B9DE-8082-43A5-9776-9B1F8EF66113}" type="pres">
      <dgm:prSet presAssocID="{FAB653B9-9338-4AC0-9AFE-81431A7634D3}" presName="thickLine" presStyleLbl="alignNode1" presStyleIdx="2" presStyleCnt="4"/>
      <dgm:spPr/>
    </dgm:pt>
    <dgm:pt modelId="{21E0F2AD-CF3D-4F65-8630-D4A645B3E1AD}" type="pres">
      <dgm:prSet presAssocID="{FAB653B9-9338-4AC0-9AFE-81431A7634D3}" presName="horz1" presStyleCnt="0"/>
      <dgm:spPr/>
    </dgm:pt>
    <dgm:pt modelId="{50000347-83E6-4A80-B997-82868ECAFD1C}" type="pres">
      <dgm:prSet presAssocID="{FAB653B9-9338-4AC0-9AFE-81431A7634D3}" presName="tx1" presStyleLbl="revTx" presStyleIdx="2" presStyleCnt="4"/>
      <dgm:spPr/>
    </dgm:pt>
    <dgm:pt modelId="{167D1440-FDCE-4F17-896E-C121F9114179}" type="pres">
      <dgm:prSet presAssocID="{FAB653B9-9338-4AC0-9AFE-81431A7634D3}" presName="vert1" presStyleCnt="0"/>
      <dgm:spPr/>
    </dgm:pt>
    <dgm:pt modelId="{BDB98437-0A63-4A0F-BD0A-8498B792E981}" type="pres">
      <dgm:prSet presAssocID="{1898F474-9073-41B5-B1D8-248A3295210C}" presName="thickLine" presStyleLbl="alignNode1" presStyleIdx="3" presStyleCnt="4"/>
      <dgm:spPr/>
    </dgm:pt>
    <dgm:pt modelId="{7330D7B0-2DE5-447E-9E0A-4447835D3288}" type="pres">
      <dgm:prSet presAssocID="{1898F474-9073-41B5-B1D8-248A3295210C}" presName="horz1" presStyleCnt="0"/>
      <dgm:spPr/>
    </dgm:pt>
    <dgm:pt modelId="{091FFE19-BB21-45CD-8E94-E726EE69EB69}" type="pres">
      <dgm:prSet presAssocID="{1898F474-9073-41B5-B1D8-248A3295210C}" presName="tx1" presStyleLbl="revTx" presStyleIdx="3" presStyleCnt="4"/>
      <dgm:spPr/>
    </dgm:pt>
    <dgm:pt modelId="{0048964F-9BE8-4DB9-BA80-CF2394D542AC}" type="pres">
      <dgm:prSet presAssocID="{1898F474-9073-41B5-B1D8-248A3295210C}" presName="vert1" presStyleCnt="0"/>
      <dgm:spPr/>
    </dgm:pt>
  </dgm:ptLst>
  <dgm:cxnLst>
    <dgm:cxn modelId="{A6714F38-52E9-4D41-A286-9680FC693B5E}" type="presOf" srcId="{663F5003-D954-4BF5-AA3A-D486F308894F}" destId="{766323EF-5A2D-4929-BB56-7BA9BAD8F734}" srcOrd="0" destOrd="0" presId="urn:microsoft.com/office/officeart/2008/layout/LinedList"/>
    <dgm:cxn modelId="{DE14E24D-E6CD-4A21-877A-5722F8334E9F}" srcId="{663F5003-D954-4BF5-AA3A-D486F308894F}" destId="{341AD270-8125-44D2-845B-B6235F77D54F}" srcOrd="0" destOrd="0" parTransId="{7D1A47E8-6A71-49A8-8A34-77024A7D2D18}" sibTransId="{9D3D1187-977B-4766-992B-CC88EC31DD24}"/>
    <dgm:cxn modelId="{C1374052-9454-49AC-B5C5-8EFC7062A3B1}" srcId="{663F5003-D954-4BF5-AA3A-D486F308894F}" destId="{1898F474-9073-41B5-B1D8-248A3295210C}" srcOrd="3" destOrd="0" parTransId="{31ECCE4A-1F22-4868-B32A-9D281EF0754B}" sibTransId="{BFF4A84F-AD5B-4801-BC77-6FFB4D381DED}"/>
    <dgm:cxn modelId="{0098AC8A-1184-4780-8F54-D998887A3ED5}" type="presOf" srcId="{FAB653B9-9338-4AC0-9AFE-81431A7634D3}" destId="{50000347-83E6-4A80-B997-82868ECAFD1C}" srcOrd="0" destOrd="0" presId="urn:microsoft.com/office/officeart/2008/layout/LinedList"/>
    <dgm:cxn modelId="{8F711B98-367E-4C99-98F1-2E5027BEE1BB}" type="presOf" srcId="{341AD270-8125-44D2-845B-B6235F77D54F}" destId="{F62ED1AA-6D1B-4B3C-88A7-224B6F5414FE}" srcOrd="0" destOrd="0" presId="urn:microsoft.com/office/officeart/2008/layout/LinedList"/>
    <dgm:cxn modelId="{04975C9A-BD98-4AFA-A0D5-166D3EBD7A30}" type="presOf" srcId="{1898F474-9073-41B5-B1D8-248A3295210C}" destId="{091FFE19-BB21-45CD-8E94-E726EE69EB69}" srcOrd="0" destOrd="0" presId="urn:microsoft.com/office/officeart/2008/layout/LinedList"/>
    <dgm:cxn modelId="{5547959F-18B8-45B5-AF24-6BBA66EA65B2}" type="presOf" srcId="{29A2A9D5-64A1-479C-8DE7-6E3606CD023E}" destId="{7AD60CFD-A409-44EC-92BE-A762B63BB5E7}" srcOrd="0" destOrd="0" presId="urn:microsoft.com/office/officeart/2008/layout/LinedList"/>
    <dgm:cxn modelId="{6A8D80A5-EAA1-453D-BFD2-6CE0F12E7C79}" srcId="{663F5003-D954-4BF5-AA3A-D486F308894F}" destId="{FAB653B9-9338-4AC0-9AFE-81431A7634D3}" srcOrd="2" destOrd="0" parTransId="{AC089608-BD51-4358-ACB7-9012CA4288D0}" sibTransId="{1D96D586-3C65-41E1-9C50-895CCC4945CD}"/>
    <dgm:cxn modelId="{65F23FA6-7D79-43AC-8682-EA9B6A72ECEA}" srcId="{663F5003-D954-4BF5-AA3A-D486F308894F}" destId="{29A2A9D5-64A1-479C-8DE7-6E3606CD023E}" srcOrd="1" destOrd="0" parTransId="{C33E651E-EEFD-4A6D-A4EB-F94059B164F0}" sibTransId="{90060EC9-70E4-469F-976D-6ECE68DFF9AB}"/>
    <dgm:cxn modelId="{9BD03D01-6968-43D0-979C-02E5B20A3FD4}" type="presParOf" srcId="{766323EF-5A2D-4929-BB56-7BA9BAD8F734}" destId="{97A1C233-89A0-4DA7-A117-5C9EE3892B4F}" srcOrd="0" destOrd="0" presId="urn:microsoft.com/office/officeart/2008/layout/LinedList"/>
    <dgm:cxn modelId="{10DA9EC0-C69D-40CF-9D2F-F22A71D78DC6}" type="presParOf" srcId="{766323EF-5A2D-4929-BB56-7BA9BAD8F734}" destId="{A348C4E6-0820-4526-9F74-55BDD48AC7FC}" srcOrd="1" destOrd="0" presId="urn:microsoft.com/office/officeart/2008/layout/LinedList"/>
    <dgm:cxn modelId="{DBAE6A17-7F8C-4C8B-97AF-7174E06C0919}" type="presParOf" srcId="{A348C4E6-0820-4526-9F74-55BDD48AC7FC}" destId="{F62ED1AA-6D1B-4B3C-88A7-224B6F5414FE}" srcOrd="0" destOrd="0" presId="urn:microsoft.com/office/officeart/2008/layout/LinedList"/>
    <dgm:cxn modelId="{3D65AA9D-A27C-4F9F-A5DF-4DDBAE46B8CB}" type="presParOf" srcId="{A348C4E6-0820-4526-9F74-55BDD48AC7FC}" destId="{FE38626D-6455-4E9F-9573-2264ACBFF72A}" srcOrd="1" destOrd="0" presId="urn:microsoft.com/office/officeart/2008/layout/LinedList"/>
    <dgm:cxn modelId="{9C88E98F-82CF-4214-8930-580477BBD08E}" type="presParOf" srcId="{766323EF-5A2D-4929-BB56-7BA9BAD8F734}" destId="{CEC59F05-5457-4D2C-AD17-06196C6BBC9E}" srcOrd="2" destOrd="0" presId="urn:microsoft.com/office/officeart/2008/layout/LinedList"/>
    <dgm:cxn modelId="{0E198221-1835-457D-89C2-10B0464CFBCC}" type="presParOf" srcId="{766323EF-5A2D-4929-BB56-7BA9BAD8F734}" destId="{F0515975-861E-40DB-9579-A3408F7EB2BF}" srcOrd="3" destOrd="0" presId="urn:microsoft.com/office/officeart/2008/layout/LinedList"/>
    <dgm:cxn modelId="{29EB0AD1-2D80-4974-A53C-6A1A604856B8}" type="presParOf" srcId="{F0515975-861E-40DB-9579-A3408F7EB2BF}" destId="{7AD60CFD-A409-44EC-92BE-A762B63BB5E7}" srcOrd="0" destOrd="0" presId="urn:microsoft.com/office/officeart/2008/layout/LinedList"/>
    <dgm:cxn modelId="{1C568B9E-4F99-4269-A0D1-44F08B844DF7}" type="presParOf" srcId="{F0515975-861E-40DB-9579-A3408F7EB2BF}" destId="{AE3A1241-FCC7-4809-93AC-255435D56DE7}" srcOrd="1" destOrd="0" presId="urn:microsoft.com/office/officeart/2008/layout/LinedList"/>
    <dgm:cxn modelId="{319857DE-81FA-41E6-A3AE-CF9A05167F60}" type="presParOf" srcId="{766323EF-5A2D-4929-BB56-7BA9BAD8F734}" destId="{8FE6B9DE-8082-43A5-9776-9B1F8EF66113}" srcOrd="4" destOrd="0" presId="urn:microsoft.com/office/officeart/2008/layout/LinedList"/>
    <dgm:cxn modelId="{50B2F798-8D88-47F4-BF07-D1ED432A50C6}" type="presParOf" srcId="{766323EF-5A2D-4929-BB56-7BA9BAD8F734}" destId="{21E0F2AD-CF3D-4F65-8630-D4A645B3E1AD}" srcOrd="5" destOrd="0" presId="urn:microsoft.com/office/officeart/2008/layout/LinedList"/>
    <dgm:cxn modelId="{EA47D2E9-F87C-446B-B7F5-70DAA12B662F}" type="presParOf" srcId="{21E0F2AD-CF3D-4F65-8630-D4A645B3E1AD}" destId="{50000347-83E6-4A80-B997-82868ECAFD1C}" srcOrd="0" destOrd="0" presId="urn:microsoft.com/office/officeart/2008/layout/LinedList"/>
    <dgm:cxn modelId="{DA78FE6B-FF4F-49B5-9F07-D285393ABE9F}" type="presParOf" srcId="{21E0F2AD-CF3D-4F65-8630-D4A645B3E1AD}" destId="{167D1440-FDCE-4F17-896E-C121F9114179}" srcOrd="1" destOrd="0" presId="urn:microsoft.com/office/officeart/2008/layout/LinedList"/>
    <dgm:cxn modelId="{574C4858-CBEE-4F26-B7BC-8DC93A497841}" type="presParOf" srcId="{766323EF-5A2D-4929-BB56-7BA9BAD8F734}" destId="{BDB98437-0A63-4A0F-BD0A-8498B792E981}" srcOrd="6" destOrd="0" presId="urn:microsoft.com/office/officeart/2008/layout/LinedList"/>
    <dgm:cxn modelId="{1622FF44-827C-450A-9129-738045A33791}" type="presParOf" srcId="{766323EF-5A2D-4929-BB56-7BA9BAD8F734}" destId="{7330D7B0-2DE5-447E-9E0A-4447835D3288}" srcOrd="7" destOrd="0" presId="urn:microsoft.com/office/officeart/2008/layout/LinedList"/>
    <dgm:cxn modelId="{9F18CA1E-E13F-45A7-8E59-B3CCEDF2ECD9}" type="presParOf" srcId="{7330D7B0-2DE5-447E-9E0A-4447835D3288}" destId="{091FFE19-BB21-45CD-8E94-E726EE69EB69}" srcOrd="0" destOrd="0" presId="urn:microsoft.com/office/officeart/2008/layout/LinedList"/>
    <dgm:cxn modelId="{2B638494-0AA2-46BD-AC5C-12F734044829}" type="presParOf" srcId="{7330D7B0-2DE5-447E-9E0A-4447835D3288}" destId="{0048964F-9BE8-4DB9-BA80-CF2394D542A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8A3560-4B4F-324F-8D69-46A8FE0A4C25}">
      <dsp:nvSpPr>
        <dsp:cNvPr id="0" name=""/>
        <dsp:cNvSpPr/>
      </dsp:nvSpPr>
      <dsp:spPr>
        <a:xfrm>
          <a:off x="0" y="301157"/>
          <a:ext cx="10515600" cy="76752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baseline="0" dirty="0"/>
            <a:t>Dan Patrick is Lt. Governor</a:t>
          </a:r>
          <a:endParaRPr lang="en-US" sz="3200" kern="1200" dirty="0"/>
        </a:p>
      </dsp:txBody>
      <dsp:txXfrm>
        <a:off x="37467" y="338624"/>
        <a:ext cx="10440666" cy="692586"/>
      </dsp:txXfrm>
    </dsp:sp>
    <dsp:sp modelId="{2B98226E-4B15-9D4A-B838-FC3B2FD37F08}">
      <dsp:nvSpPr>
        <dsp:cNvPr id="0" name=""/>
        <dsp:cNvSpPr/>
      </dsp:nvSpPr>
      <dsp:spPr>
        <a:xfrm>
          <a:off x="0" y="1160837"/>
          <a:ext cx="10515600" cy="767520"/>
        </a:xfrm>
        <a:prstGeom prst="roundRect">
          <a:avLst/>
        </a:prstGeom>
        <a:solidFill>
          <a:schemeClr val="accent2">
            <a:hueOff val="-947587"/>
            <a:satOff val="-9645"/>
            <a:lumOff val="-6405"/>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baseline="0" dirty="0"/>
            <a:t>19 GOP Members and 12 Democratic members</a:t>
          </a:r>
          <a:endParaRPr lang="en-US" sz="3200" kern="1200" dirty="0"/>
        </a:p>
      </dsp:txBody>
      <dsp:txXfrm>
        <a:off x="37467" y="1198304"/>
        <a:ext cx="10440666" cy="692586"/>
      </dsp:txXfrm>
    </dsp:sp>
    <dsp:sp modelId="{69237AEE-70FF-BE42-9417-7681CCE1A476}">
      <dsp:nvSpPr>
        <dsp:cNvPr id="0" name=""/>
        <dsp:cNvSpPr/>
      </dsp:nvSpPr>
      <dsp:spPr>
        <a:xfrm>
          <a:off x="0" y="2020518"/>
          <a:ext cx="10515600" cy="767520"/>
        </a:xfrm>
        <a:prstGeom prst="roundRect">
          <a:avLst/>
        </a:prstGeom>
        <a:solidFill>
          <a:schemeClr val="accent2">
            <a:hueOff val="-1895173"/>
            <a:satOff val="-19290"/>
            <a:lumOff val="-12811"/>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baseline="0"/>
            <a:t>Blocker bill now requires 18 to bring up a bill.</a:t>
          </a:r>
          <a:endParaRPr lang="en-US" sz="3200" kern="1200"/>
        </a:p>
      </dsp:txBody>
      <dsp:txXfrm>
        <a:off x="37467" y="2057985"/>
        <a:ext cx="10440666" cy="692586"/>
      </dsp:txXfrm>
    </dsp:sp>
    <dsp:sp modelId="{0A555DB3-9962-E444-9D04-4AA4CEF37291}">
      <dsp:nvSpPr>
        <dsp:cNvPr id="0" name=""/>
        <dsp:cNvSpPr/>
      </dsp:nvSpPr>
      <dsp:spPr>
        <a:xfrm>
          <a:off x="0" y="2880198"/>
          <a:ext cx="10515600" cy="767520"/>
        </a:xfrm>
        <a:prstGeom prst="roundRect">
          <a:avLst/>
        </a:prstGeom>
        <a:solidFill>
          <a:schemeClr val="accent2">
            <a:hueOff val="-2842760"/>
            <a:satOff val="-28935"/>
            <a:lumOff val="-1921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baseline="0" dirty="0"/>
            <a:t>Dan Patrick Changed the rules to accommodate the numbers.</a:t>
          </a:r>
          <a:endParaRPr lang="en-US" sz="3200" kern="1200" dirty="0"/>
        </a:p>
      </dsp:txBody>
      <dsp:txXfrm>
        <a:off x="37467" y="2917665"/>
        <a:ext cx="10440666" cy="6925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A1C233-89A0-4DA7-A117-5C9EE3892B4F}">
      <dsp:nvSpPr>
        <dsp:cNvPr id="0" name=""/>
        <dsp:cNvSpPr/>
      </dsp:nvSpPr>
      <dsp:spPr>
        <a:xfrm>
          <a:off x="0" y="0"/>
          <a:ext cx="5766946"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2ED1AA-6D1B-4B3C-88A7-224B6F5414FE}">
      <dsp:nvSpPr>
        <dsp:cNvPr id="0" name=""/>
        <dsp:cNvSpPr/>
      </dsp:nvSpPr>
      <dsp:spPr>
        <a:xfrm>
          <a:off x="0" y="0"/>
          <a:ext cx="5766946" cy="1267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070" tIns="179070" rIns="179070" bIns="179070" numCol="1" spcCol="1270" anchor="t" anchorCtr="0">
          <a:noAutofit/>
        </a:bodyPr>
        <a:lstStyle/>
        <a:p>
          <a:pPr marL="0" lvl="0" indent="0" algn="l" defTabSz="2089150">
            <a:lnSpc>
              <a:spcPct val="90000"/>
            </a:lnSpc>
            <a:spcBef>
              <a:spcPct val="0"/>
            </a:spcBef>
            <a:spcAft>
              <a:spcPct val="35000"/>
            </a:spcAft>
            <a:buNone/>
          </a:pPr>
          <a:r>
            <a:rPr lang="en-US" sz="4700" kern="1200" baseline="0" dirty="0"/>
            <a:t>Dade Phelan</a:t>
          </a:r>
          <a:endParaRPr lang="en-US" sz="4700" kern="1200" dirty="0"/>
        </a:p>
      </dsp:txBody>
      <dsp:txXfrm>
        <a:off x="0" y="0"/>
        <a:ext cx="5766946" cy="1267359"/>
      </dsp:txXfrm>
    </dsp:sp>
    <dsp:sp modelId="{CEC59F05-5457-4D2C-AD17-06196C6BBC9E}">
      <dsp:nvSpPr>
        <dsp:cNvPr id="0" name=""/>
        <dsp:cNvSpPr/>
      </dsp:nvSpPr>
      <dsp:spPr>
        <a:xfrm>
          <a:off x="0" y="1267359"/>
          <a:ext cx="5766946"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D60CFD-A409-44EC-92BE-A762B63BB5E7}">
      <dsp:nvSpPr>
        <dsp:cNvPr id="0" name=""/>
        <dsp:cNvSpPr/>
      </dsp:nvSpPr>
      <dsp:spPr>
        <a:xfrm>
          <a:off x="0" y="1267359"/>
          <a:ext cx="5766946" cy="1267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070" tIns="179070" rIns="179070" bIns="179070" numCol="1" spcCol="1270" anchor="t" anchorCtr="0">
          <a:noAutofit/>
        </a:bodyPr>
        <a:lstStyle/>
        <a:p>
          <a:pPr marL="0" lvl="0" indent="0" algn="l" defTabSz="2089150">
            <a:lnSpc>
              <a:spcPct val="90000"/>
            </a:lnSpc>
            <a:spcBef>
              <a:spcPct val="0"/>
            </a:spcBef>
            <a:spcAft>
              <a:spcPct val="35000"/>
            </a:spcAft>
            <a:buNone/>
          </a:pPr>
          <a:r>
            <a:rPr lang="en-US" sz="4700" kern="1200" baseline="0"/>
            <a:t>SPEAKER OF THE HOUSE</a:t>
          </a:r>
          <a:endParaRPr lang="en-US" sz="4700" kern="1200"/>
        </a:p>
      </dsp:txBody>
      <dsp:txXfrm>
        <a:off x="0" y="1267359"/>
        <a:ext cx="5766946" cy="1267359"/>
      </dsp:txXfrm>
    </dsp:sp>
    <dsp:sp modelId="{8FE6B9DE-8082-43A5-9776-9B1F8EF66113}">
      <dsp:nvSpPr>
        <dsp:cNvPr id="0" name=""/>
        <dsp:cNvSpPr/>
      </dsp:nvSpPr>
      <dsp:spPr>
        <a:xfrm>
          <a:off x="0" y="2534718"/>
          <a:ext cx="5766946"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000347-83E6-4A80-B997-82868ECAFD1C}">
      <dsp:nvSpPr>
        <dsp:cNvPr id="0" name=""/>
        <dsp:cNvSpPr/>
      </dsp:nvSpPr>
      <dsp:spPr>
        <a:xfrm>
          <a:off x="0" y="2534718"/>
          <a:ext cx="5766946" cy="1267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070" tIns="179070" rIns="179070" bIns="179070" numCol="1" spcCol="1270" anchor="t" anchorCtr="0">
          <a:noAutofit/>
        </a:bodyPr>
        <a:lstStyle/>
        <a:p>
          <a:pPr marL="0" lvl="0" indent="0" algn="l" defTabSz="2089150">
            <a:lnSpc>
              <a:spcPct val="90000"/>
            </a:lnSpc>
            <a:spcBef>
              <a:spcPct val="0"/>
            </a:spcBef>
            <a:spcAft>
              <a:spcPct val="35000"/>
            </a:spcAft>
            <a:buNone/>
          </a:pPr>
          <a:r>
            <a:rPr lang="en-US" sz="4700" strike="noStrike" kern="1200" baseline="0" dirty="0"/>
            <a:t>86 </a:t>
          </a:r>
          <a:r>
            <a:rPr lang="en-US" sz="4700" kern="1200" baseline="0" dirty="0"/>
            <a:t>Republicans </a:t>
          </a:r>
          <a:endParaRPr lang="en-US" sz="4700" kern="1200" dirty="0"/>
        </a:p>
      </dsp:txBody>
      <dsp:txXfrm>
        <a:off x="0" y="2534718"/>
        <a:ext cx="5766946" cy="1267359"/>
      </dsp:txXfrm>
    </dsp:sp>
    <dsp:sp modelId="{BDB98437-0A63-4A0F-BD0A-8498B792E981}">
      <dsp:nvSpPr>
        <dsp:cNvPr id="0" name=""/>
        <dsp:cNvSpPr/>
      </dsp:nvSpPr>
      <dsp:spPr>
        <a:xfrm>
          <a:off x="0" y="3802077"/>
          <a:ext cx="5766946"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1FFE19-BB21-45CD-8E94-E726EE69EB69}">
      <dsp:nvSpPr>
        <dsp:cNvPr id="0" name=""/>
        <dsp:cNvSpPr/>
      </dsp:nvSpPr>
      <dsp:spPr>
        <a:xfrm>
          <a:off x="0" y="3802077"/>
          <a:ext cx="5766946" cy="1267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070" tIns="179070" rIns="179070" bIns="179070" numCol="1" spcCol="1270" anchor="t" anchorCtr="0">
          <a:noAutofit/>
        </a:bodyPr>
        <a:lstStyle/>
        <a:p>
          <a:pPr marL="0" lvl="0" indent="0" algn="l" defTabSz="2089150">
            <a:lnSpc>
              <a:spcPct val="90000"/>
            </a:lnSpc>
            <a:spcBef>
              <a:spcPct val="0"/>
            </a:spcBef>
            <a:spcAft>
              <a:spcPct val="35000"/>
            </a:spcAft>
            <a:buNone/>
          </a:pPr>
          <a:r>
            <a:rPr lang="en-US" sz="4700" kern="1200" baseline="0"/>
            <a:t>64 democrats</a:t>
          </a:r>
          <a:endParaRPr lang="en-US" sz="4700" kern="1200"/>
        </a:p>
      </dsp:txBody>
      <dsp:txXfrm>
        <a:off x="0" y="3802077"/>
        <a:ext cx="5766946" cy="126735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C8037D-8B47-2C4A-A1E2-5490FD83E0AE}" type="datetimeFigureOut">
              <a:rPr lang="en-US" smtClean="0"/>
              <a:t>6/14/2023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3182BC-1E30-A94C-A6AB-C3C925154CA8}" type="slidenum">
              <a:rPr lang="en-US" smtClean="0"/>
              <a:t>‹#›</a:t>
            </a:fld>
            <a:endParaRPr lang="en-US"/>
          </a:p>
        </p:txBody>
      </p:sp>
    </p:spTree>
    <p:extLst>
      <p:ext uri="{BB962C8B-B14F-4D97-AF65-F5344CB8AC3E}">
        <p14:creationId xmlns:p14="http://schemas.microsoft.com/office/powerpoint/2010/main" val="19624080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60000"/>
                    <a:lumOff val="40000"/>
                  </a:schemeClr>
                </a:solidFill>
              </a:defRPr>
            </a:lvl1pPr>
          </a:lstStyle>
          <a:p>
            <a:fld id="{B1D46114-8349-413D-A5DE-E44E56680E17}" type="datetimeFigureOut">
              <a:rPr lang="en-US" smtClean="0"/>
              <a:t>6/14/2023</a:t>
            </a:fld>
            <a:endParaRPr lang="en-US"/>
          </a:p>
        </p:txBody>
      </p:sp>
      <p:sp>
        <p:nvSpPr>
          <p:cNvPr id="5" name="Footer Placeholder 4"/>
          <p:cNvSpPr>
            <a:spLocks noGrp="1"/>
          </p:cNvSpPr>
          <p:nvPr>
            <p:ph type="ftr" sz="quarter" idx="11"/>
          </p:nvPr>
        </p:nvSpPr>
        <p:spPr>
          <a:xfrm rot="21420000">
            <a:off x="9144" y="4882896"/>
            <a:ext cx="4050792" cy="1197864"/>
          </a:xfrm>
          <a:noFill/>
        </p:spPr>
        <p:txBody>
          <a:bodyPr wrap="square" rtlCol="0">
            <a:spAutoFit/>
          </a:bodyPr>
          <a:lstStyle>
            <a:lvl1pPr>
              <a:defRPr lang="en-US" sz="5400" dirty="0"/>
            </a:lvl1pPr>
          </a:lstStyle>
          <a:p>
            <a:endParaRPr lang="en-US"/>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1F470DB-02CC-49FC-8839-9FCB17B8A7B2}" type="slidenum">
              <a:rPr lang="en-US" smtClean="0"/>
              <a:t>‹#›</a:t>
            </a:fld>
            <a:endParaRPr lang="en-US"/>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accent1">
              <a:lumMod val="60000"/>
              <a:lumOff val="40000"/>
              <a:alpha val="5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1D46114-8349-413D-A5DE-E44E56680E17}" type="datetimeFigureOut">
              <a:rPr lang="en-US" smtClean="0"/>
              <a:t>6/14/2023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F470DB-02CC-49FC-8839-9FCB17B8A7B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1D46114-8349-413D-A5DE-E44E56680E17}" type="datetimeFigureOut">
              <a:rPr lang="en-US" smtClean="0"/>
              <a:t>6/14/2023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F470DB-02CC-49FC-8839-9FCB17B8A7B2}"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1D46114-8349-413D-A5DE-E44E56680E17}" type="datetimeFigureOut">
              <a:rPr lang="en-US" smtClean="0"/>
              <a:t>6/14/2023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F470DB-02CC-49FC-8839-9FCB17B8A7B2}" type="slidenum">
              <a:rPr lang="en-US" smtClean="0"/>
              <a:t>‹#›</a:t>
            </a:fld>
            <a:endParaRPr lang="en-US"/>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1D46114-8349-413D-A5DE-E44E56680E17}" type="datetimeFigureOut">
              <a:rPr lang="en-US" smtClean="0"/>
              <a:t>6/14/2023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F470DB-02CC-49FC-8839-9FCB17B8A7B2}"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1D46114-8349-413D-A5DE-E44E56680E17}" type="datetimeFigureOut">
              <a:rPr lang="en-US" smtClean="0"/>
              <a:t>6/14/2023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F470DB-02CC-49FC-8839-9FCB17B8A7B2}"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1D46114-8349-413D-A5DE-E44E56680E17}" type="datetimeFigureOut">
              <a:rPr lang="en-US" smtClean="0"/>
              <a:t>6/14/2023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F470DB-02CC-49FC-8839-9FCB17B8A7B2}"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D46114-8349-413D-A5DE-E44E56680E17}" type="datetimeFigureOut">
              <a:rPr lang="en-US" smtClean="0"/>
              <a:t>6/14/2023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F470DB-02CC-49FC-8839-9FCB17B8A7B2}"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D46114-8349-413D-A5DE-E44E56680E17}" type="datetimeFigureOut">
              <a:rPr lang="en-US" smtClean="0"/>
              <a:t>6/14/2023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F470DB-02CC-49FC-8839-9FCB17B8A7B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D46114-8349-413D-A5DE-E44E56680E17}" type="datetimeFigureOut">
              <a:rPr lang="en-US" smtClean="0"/>
              <a:t>6/14/2023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F470DB-02CC-49FC-8839-9FCB17B8A7B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D46114-8349-413D-A5DE-E44E56680E17}" type="datetimeFigureOut">
              <a:rPr lang="en-US" smtClean="0"/>
              <a:t>6/14/2023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F470DB-02CC-49FC-8839-9FCB17B8A7B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1D46114-8349-413D-A5DE-E44E56680E17}" type="datetimeFigureOut">
              <a:rPr lang="en-US" smtClean="0"/>
              <a:t>6/14/2023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F470DB-02CC-49FC-8839-9FCB17B8A7B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D46114-8349-413D-A5DE-E44E56680E17}" type="datetimeFigureOut">
              <a:rPr lang="en-US" smtClean="0"/>
              <a:t>6/14/2023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F470DB-02CC-49FC-8839-9FCB17B8A7B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1D46114-8349-413D-A5DE-E44E56680E17}" type="datetimeFigureOut">
              <a:rPr lang="en-US" smtClean="0"/>
              <a:t>6/14/2023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F470DB-02CC-49FC-8839-9FCB17B8A7B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D46114-8349-413D-A5DE-E44E56680E17}" type="datetimeFigureOut">
              <a:rPr lang="en-US" smtClean="0"/>
              <a:t>6/14/2023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F470DB-02CC-49FC-8839-9FCB17B8A7B2}" type="slidenum">
              <a:rPr lang="en-US" smtClean="0"/>
              <a:t>‹#›</a:t>
            </a:fld>
            <a:endParaRPr lang="en-US"/>
          </a:p>
        </p:txBody>
      </p:sp>
      <p:sp>
        <p:nvSpPr>
          <p:cNvPr id="5" name="Rectangle 4"/>
          <p:cNvSpPr/>
          <p:nvPr userDrawn="1"/>
        </p:nvSpPr>
        <p:spPr>
          <a:xfrm>
            <a:off x="12401958" y="10886"/>
            <a:ext cx="1853340" cy="6847114"/>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pPr>
            <a:r>
              <a:rPr lang="en-US" sz="1600" dirty="0">
                <a:solidFill>
                  <a:prstClr val="white">
                    <a:lumMod val="50000"/>
                  </a:prstClr>
                </a:solidFill>
                <a:latin typeface="Calibri Light" panose="020F0302020204030204" pitchFamily="34" charset="0"/>
                <a:cs typeface="Calibri" panose="020F0502020204030204" pitchFamily="34" charset="0"/>
              </a:rPr>
              <a:t>Edit the text with your own short phrases. </a:t>
            </a:r>
          </a:p>
          <a:p>
            <a:pPr>
              <a:spcBef>
                <a:spcPts val="600"/>
              </a:spcBef>
            </a:pPr>
            <a:r>
              <a:rPr lang="en-US" sz="1600" dirty="0">
                <a:solidFill>
                  <a:prstClr val="white">
                    <a:lumMod val="50000"/>
                  </a:prstClr>
                </a:solidFill>
                <a:latin typeface="Calibri Light" panose="020F0302020204030204" pitchFamily="34" charset="0"/>
                <a:cs typeface="Calibri" panose="020F0502020204030204" pitchFamily="34" charset="0"/>
              </a:rPr>
              <a:t>The animation is already done for you; just copy and paste the slide into your existing presentation. </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1D46114-8349-413D-A5DE-E44E56680E17}" type="datetimeFigureOut">
              <a:rPr lang="en-US" smtClean="0"/>
              <a:t>6/14/2023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F470DB-02CC-49FC-8839-9FCB17B8A7B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1D46114-8349-413D-A5DE-E44E56680E17}" type="datetimeFigureOut">
              <a:rPr lang="en-US" smtClean="0"/>
              <a:t>6/14/2023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F470DB-02CC-49FC-8839-9FCB17B8A7B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60000"/>
                    <a:lumOff val="40000"/>
                  </a:schemeClr>
                </a:solidFill>
              </a:defRPr>
            </a:lvl1pPr>
          </a:lstStyle>
          <a:p>
            <a:fld id="{B1D46114-8349-413D-A5DE-E44E56680E17}" type="datetimeFigureOut">
              <a:rPr lang="en-US" smtClean="0"/>
              <a:t>6/14/2023</a:t>
            </a:fld>
            <a:endParaRPr lang="en-US"/>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60000"/>
                    <a:lumOff val="40000"/>
                  </a:schemeClr>
                </a:solidFill>
              </a:defRPr>
            </a:lvl1pPr>
          </a:lstStyle>
          <a:p>
            <a:endParaRPr lang="en-US"/>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60000"/>
                    <a:lumOff val="40000"/>
                  </a:schemeClr>
                </a:solidFill>
              </a:defRPr>
            </a:lvl1pPr>
          </a:lstStyle>
          <a:p>
            <a:fld id="{61F470DB-02CC-49FC-8839-9FCB17B8A7B2}" type="slidenum">
              <a:rPr lang="en-US" smtClean="0"/>
              <a:t>‹#›</a:t>
            </a:fld>
            <a:endParaRPr lang="en-US"/>
          </a:p>
        </p:txBody>
      </p:sp>
    </p:spTree>
    <p:extLst>
      <p:ext uri="{BB962C8B-B14F-4D97-AF65-F5344CB8AC3E}">
        <p14:creationId xmlns:p14="http://schemas.microsoft.com/office/powerpoint/2010/main" val="107740190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914400" rtl="0" eaLnBrk="1" latinLnBrk="0" hangingPunct="1">
        <a:lnSpc>
          <a:spcPct val="90000"/>
        </a:lnSpc>
        <a:spcBef>
          <a:spcPct val="0"/>
        </a:spcBef>
        <a:buNone/>
        <a:defRPr sz="5400" kern="1200" cap="all" baseline="0">
          <a:solidFill>
            <a:schemeClr val="accent1">
              <a:lumMod val="60000"/>
              <a:lumOff val="40000"/>
            </a:schemeClr>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lumMod val="60000"/>
            <a:lumOff val="40000"/>
          </a:schemeClr>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https://all-lawfirm.us14.list-manage.com/track/click?u=fbf575745406b1003998d2283&amp;id=7fc36651b8&amp;e=ff5492ff46" TargetMode="External"/><Relationship Id="rId5" Type="http://schemas.openxmlformats.org/officeDocument/2006/relationships/hyperlink" Target="https://all-lawfirm.us14.list-manage.com/track/click?u=fbf575745406b1003998d2283&amp;id=15a29384b6&amp;e=ff5492ff46" TargetMode="External"/><Relationship Id="rId4" Type="http://schemas.openxmlformats.org/officeDocument/2006/relationships/hyperlink" Target="https://all-lawfirm.us14.list-manage.com/track/click?u=fbf575745406b1003998d2283&amp;id=a1a3cb2fda&amp;e=ff5492ff46"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all-lawfirm.us14.list-manage.com/track/click?u=fbf575745406b1003998d2283&amp;id=8be5b68391&amp;e=ff5492ff46" TargetMode="External"/><Relationship Id="rId2" Type="http://schemas.openxmlformats.org/officeDocument/2006/relationships/hyperlink" Target="https://all-lawfirm.us14.list-manage.com/track/click?u=fbf575745406b1003998d2283&amp;id=b8267f1b03&amp;e=ff5492ff46" TargetMode="External"/><Relationship Id="rId1" Type="http://schemas.openxmlformats.org/officeDocument/2006/relationships/slideLayout" Target="../slideLayouts/slideLayout6.xml"/><Relationship Id="rId6" Type="http://schemas.openxmlformats.org/officeDocument/2006/relationships/hyperlink" Target="https://all-lawfirm.us14.list-manage.com/track/click?u=fbf575745406b1003998d2283&amp;id=93d3ff4317&amp;e=ff5492ff46" TargetMode="External"/><Relationship Id="rId5" Type="http://schemas.openxmlformats.org/officeDocument/2006/relationships/hyperlink" Target="https://all-lawfirm.us14.list-manage.com/track/click?u=fbf575745406b1003998d2283&amp;id=0ced2ca3c1&amp;e=ff5492ff46" TargetMode="External"/><Relationship Id="rId4" Type="http://schemas.openxmlformats.org/officeDocument/2006/relationships/hyperlink" Target="https://all-lawfirm.us14.list-manage.com/track/click?u=fbf575745406b1003998d2283&amp;id=182e0aa2dd&amp;e=ff5492ff46"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all-lawfirm.us14.list-manage.com/track/click?u=fbf575745406b1003998d2283&amp;id=48ec593fa9&amp;e=ff5492ff46" TargetMode="External"/><Relationship Id="rId2" Type="http://schemas.openxmlformats.org/officeDocument/2006/relationships/hyperlink" Target="https://all-lawfirm.us14.list-manage.com/track/click?u=fbf575745406b1003998d2283&amp;id=e07fd1e22c&amp;e=ff5492ff46"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hyperlink" Target="https://all-lawfirm.us14.list-manage.com/track/click?u=fbf575745406b1003998d2283&amp;id=79878f1d0e&amp;e=ff5492ff46" TargetMode="External"/><Relationship Id="rId3" Type="http://schemas.openxmlformats.org/officeDocument/2006/relationships/image" Target="../media/image3.jpg"/><Relationship Id="rId7" Type="http://schemas.openxmlformats.org/officeDocument/2006/relationships/hyperlink" Target="https://all-lawfirm.us14.list-manage.com/track/click?u=fbf575745406b1003998d2283&amp;id=7eb42a1966&amp;e=ff5492ff46" TargetMode="External"/><Relationship Id="rId2" Type="http://schemas.openxmlformats.org/officeDocument/2006/relationships/image" Target="../media/image2.jpeg"/><Relationship Id="rId1" Type="http://schemas.openxmlformats.org/officeDocument/2006/relationships/slideLayout" Target="../slideLayouts/slideLayout6.xml"/><Relationship Id="rId6" Type="http://schemas.openxmlformats.org/officeDocument/2006/relationships/hyperlink" Target="https://all-lawfirm.us14.list-manage.com/track/click?u=fbf575745406b1003998d2283&amp;id=0d8b3d461a&amp;e=ff5492ff46" TargetMode="External"/><Relationship Id="rId5" Type="http://schemas.openxmlformats.org/officeDocument/2006/relationships/image" Target="../media/image9.sv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6.xml"/><Relationship Id="rId6" Type="http://schemas.openxmlformats.org/officeDocument/2006/relationships/hyperlink" Target="https://all-lawfirm.us14.list-manage.com/track/click?u=fbf575745406b1003998d2283&amp;id=7eb42a1966&amp;e=ff5492ff46" TargetMode="External"/><Relationship Id="rId5" Type="http://schemas.openxmlformats.org/officeDocument/2006/relationships/hyperlink" Target="https://all-lawfirm.us14.list-manage.com/track/click?u=fbf575745406b1003998d2283&amp;id=0d8b3d461a&amp;e=ff5492ff46" TargetMode="Externa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8" Type="http://schemas.openxmlformats.org/officeDocument/2006/relationships/hyperlink" Target="https://all-lawfirm.us14.list-manage.com/track/click?u=fbf575745406b1003998d2283&amp;id=53a43fa011&amp;e=ff5492ff46" TargetMode="External"/><Relationship Id="rId3" Type="http://schemas.openxmlformats.org/officeDocument/2006/relationships/image" Target="../media/image3.jpg"/><Relationship Id="rId7" Type="http://schemas.openxmlformats.org/officeDocument/2006/relationships/hyperlink" Target="https://all-lawfirm.us14.list-manage.com/track/click?u=fbf575745406b1003998d2283&amp;id=a5b34f08a4&amp;e=ff5492ff46" TargetMode="External"/><Relationship Id="rId2" Type="http://schemas.openxmlformats.org/officeDocument/2006/relationships/image" Target="../media/image2.jpeg"/><Relationship Id="rId1" Type="http://schemas.openxmlformats.org/officeDocument/2006/relationships/slideLayout" Target="../slideLayouts/slideLayout6.xml"/><Relationship Id="rId6" Type="http://schemas.openxmlformats.org/officeDocument/2006/relationships/hyperlink" Target="https://all-lawfirm.us14.list-manage.com/track/click?u=fbf575745406b1003998d2283&amp;id=e0d8108231&amp;e=ff5492ff46" TargetMode="External"/><Relationship Id="rId5" Type="http://schemas.openxmlformats.org/officeDocument/2006/relationships/image" Target="../media/image12.sv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hyperlink" Target="https://all-lawfirm.us14.list-manage.com/track/click?u=fbf575745406b1003998d2283&amp;id=980dc4b63b&amp;e=ff5492ff46" TargetMode="External"/><Relationship Id="rId2" Type="http://schemas.openxmlformats.org/officeDocument/2006/relationships/hyperlink" Target="https://all-lawfirm.us14.list-manage.com/track/click?u=fbf575745406b1003998d2283&amp;id=1486730bf7&amp;e=ff5492ff46" TargetMode="External"/><Relationship Id="rId1" Type="http://schemas.openxmlformats.org/officeDocument/2006/relationships/slideLayout" Target="../slideLayouts/slideLayout6.xml"/><Relationship Id="rId5" Type="http://schemas.openxmlformats.org/officeDocument/2006/relationships/hyperlink" Target="https://all-lawfirm.us14.list-manage.com/track/click?u=fbf575745406b1003998d2283&amp;id=5310f05ca9&amp;e=ff5492ff46" TargetMode="External"/><Relationship Id="rId4" Type="http://schemas.openxmlformats.org/officeDocument/2006/relationships/hyperlink" Target="https://all-lawfirm.us14.list-manage.com/track/click?u=fbf575745406b1003998d2283&amp;id=d48bb94513&amp;e=ff5492ff46"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all-lawfirm.us14.list-manage.com/track/click?u=fbf575745406b1003998d2283&amp;id=5be89b8981&amp;e=ff5492ff46" TargetMode="External"/><Relationship Id="rId2" Type="http://schemas.openxmlformats.org/officeDocument/2006/relationships/hyperlink" Target="https://all-lawfirm.us14.list-manage.com/track/click?u=fbf575745406b1003998d2283&amp;id=e40c9b4304&amp;e=ff5492ff46" TargetMode="External"/><Relationship Id="rId1" Type="http://schemas.openxmlformats.org/officeDocument/2006/relationships/slideLayout" Target="../slideLayouts/slideLayout6.xml"/><Relationship Id="rId4" Type="http://schemas.openxmlformats.org/officeDocument/2006/relationships/hyperlink" Target="https://all-lawfirm.us14.list-manage.com/track/click?u=fbf575745406b1003998d2283&amp;id=f477a4eff1&amp;e=ff5492ff46" TargetMode="External"/></Relationships>
</file>

<file path=ppt/slides/_rels/slide19.xml.rels><?xml version="1.0" encoding="UTF-8" standalone="yes"?>
<Relationships xmlns="http://schemas.openxmlformats.org/package/2006/relationships"><Relationship Id="rId2" Type="http://schemas.openxmlformats.org/officeDocument/2006/relationships/hyperlink" Target="https://all-lawfirm.us14.list-manage.com/track/click?u=fbf575745406b1003998d2283&amp;id=b6b7ac7f3b&amp;e=ff5492ff46"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all-lawfirm.us14.list-manage.com/track/click?u=fbf575745406b1003998d2283&amp;id=51c58cf992&amp;e=ff5492ff46" TargetMode="External"/><Relationship Id="rId2" Type="http://schemas.openxmlformats.org/officeDocument/2006/relationships/hyperlink" Target="https://all-lawfirm.us14.list-manage.com/track/click?u=fbf575745406b1003998d2283&amp;id=458a50ddfe&amp;e=ff5492ff46" TargetMode="Externa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s://all-lawfirm.us14.list-manage.com/track/click?u=fbf575745406b1003998d2283&amp;id=17ad3eac3c&amp;e=ff5492ff46" TargetMode="External"/><Relationship Id="rId2" Type="http://schemas.openxmlformats.org/officeDocument/2006/relationships/hyperlink" Target="https://all-lawfirm.us14.list-manage.com/track/click?u=fbf575745406b1003998d2283&amp;id=8a7847cc1e&amp;e=ff5492ff46" TargetMode="External"/><Relationship Id="rId1" Type="http://schemas.openxmlformats.org/officeDocument/2006/relationships/slideLayout" Target="../slideLayouts/slideLayout6.xml"/><Relationship Id="rId6" Type="http://schemas.openxmlformats.org/officeDocument/2006/relationships/hyperlink" Target="https://all-lawfirm.us14.list-manage.com/track/click?u=fbf575745406b1003998d2283&amp;id=e0bd827b1b&amp;e=ff5492ff46" TargetMode="External"/><Relationship Id="rId5" Type="http://schemas.openxmlformats.org/officeDocument/2006/relationships/hyperlink" Target="https://all-lawfirm.us14.list-manage.com/track/click?u=fbf575745406b1003998d2283&amp;id=180b14c368&amp;e=ff5492ff46" TargetMode="External"/><Relationship Id="rId4" Type="http://schemas.openxmlformats.org/officeDocument/2006/relationships/hyperlink" Target="https://all-lawfirm.us14.list-manage.com/track/click?u=fbf575745406b1003998d2283&amp;id=c37f777dcf&amp;e=ff5492ff46"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all-lawfirm.us14.list-manage.com/track/click?u=fbf575745406b1003998d2283&amp;id=7cdc4202a6&amp;e=ff5492ff46" TargetMode="External"/><Relationship Id="rId2" Type="http://schemas.openxmlformats.org/officeDocument/2006/relationships/hyperlink" Target="https://all-lawfirm.us14.list-manage.com/track/click?u=fbf575745406b1003998d2283&amp;id=6287e647a4&amp;e=ff5492ff46" TargetMode="Externa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8" Type="http://schemas.openxmlformats.org/officeDocument/2006/relationships/hyperlink" Target="https://all-lawfirm.us14.list-manage.com/track/click?u=fbf575745406b1003998d2283&amp;id=07994c72d8&amp;e=ff5492ff46" TargetMode="External"/><Relationship Id="rId3" Type="http://schemas.openxmlformats.org/officeDocument/2006/relationships/image" Target="../media/image3.jpg"/><Relationship Id="rId7" Type="http://schemas.openxmlformats.org/officeDocument/2006/relationships/hyperlink" Target="https://all-lawfirm.us14.list-manage.com/track/click?u=fbf575745406b1003998d2283&amp;id=47dbfd3e5a&amp;e=ff5492ff46" TargetMode="External"/><Relationship Id="rId2" Type="http://schemas.openxmlformats.org/officeDocument/2006/relationships/image" Target="../media/image2.jpeg"/><Relationship Id="rId1" Type="http://schemas.openxmlformats.org/officeDocument/2006/relationships/slideLayout" Target="../slideLayouts/slideLayout6.xml"/><Relationship Id="rId6" Type="http://schemas.openxmlformats.org/officeDocument/2006/relationships/hyperlink" Target="https://all-lawfirm.us14.list-manage.com/track/click?u=fbf575745406b1003998d2283&amp;id=d32a6665d5&amp;e=ff5492ff46" TargetMode="External"/><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hyperlink" Target="https://all-lawfirm.us14.list-manage.com/track/click?u=fbf575745406b1003998d2283&amp;id=cf05b12728&amp;e=ff5492ff46"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6.xml"/><Relationship Id="rId5" Type="http://schemas.openxmlformats.org/officeDocument/2006/relationships/image" Target="../media/image16.svg"/><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hyperlink" Target="https://all-lawfirm.us14.list-manage.com/track/click?u=fbf575745406b1003998d2283&amp;id=91fe0e2f7a&amp;e=ff5492ff46" TargetMode="External"/><Relationship Id="rId2" Type="http://schemas.openxmlformats.org/officeDocument/2006/relationships/hyperlink" Target="https://all-lawfirm.us14.list-manage.com/track/click?u=fbf575745406b1003998d2283&amp;id=348bf8f62d&amp;e=ff5492ff46" TargetMode="Externa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8" Type="http://schemas.openxmlformats.org/officeDocument/2006/relationships/hyperlink" Target="https://all-lawfirm.us14.list-manage.com/track/click?u=fbf575745406b1003998d2283&amp;id=b4bcd45125&amp;e=ff5492ff46" TargetMode="External"/><Relationship Id="rId3" Type="http://schemas.openxmlformats.org/officeDocument/2006/relationships/hyperlink" Target="https://all-lawfirm.us14.list-manage.com/track/click?u=fbf575745406b1003998d2283&amp;id=4b64bd178b&amp;e=ff5492ff46" TargetMode="External"/><Relationship Id="rId7" Type="http://schemas.openxmlformats.org/officeDocument/2006/relationships/hyperlink" Target="https://all-lawfirm.us14.list-manage.com/track/click?u=fbf575745406b1003998d2283&amp;id=46c811924d&amp;e=ff5492ff46" TargetMode="External"/><Relationship Id="rId2" Type="http://schemas.openxmlformats.org/officeDocument/2006/relationships/hyperlink" Target="https://all-lawfirm.us14.list-manage.com/track/click?u=fbf575745406b1003998d2283&amp;id=ba674d58d7&amp;e=ff5492ff46" TargetMode="External"/><Relationship Id="rId1" Type="http://schemas.openxmlformats.org/officeDocument/2006/relationships/slideLayout" Target="../slideLayouts/slideLayout6.xml"/><Relationship Id="rId6" Type="http://schemas.openxmlformats.org/officeDocument/2006/relationships/hyperlink" Target="https://all-lawfirm.us14.list-manage.com/track/click?u=fbf575745406b1003998d2283&amp;id=47b8ef5b97&amp;e=ff5492ff46" TargetMode="External"/><Relationship Id="rId11" Type="http://schemas.openxmlformats.org/officeDocument/2006/relationships/hyperlink" Target="https://all-lawfirm.us14.list-manage.com/track/click?u=fbf575745406b1003998d2283&amp;id=035f641713&amp;e=ff5492ff46" TargetMode="External"/><Relationship Id="rId5" Type="http://schemas.openxmlformats.org/officeDocument/2006/relationships/hyperlink" Target="https://all-lawfirm.us14.list-manage.com/track/click?u=fbf575745406b1003998d2283&amp;id=5eb457011b&amp;e=ff5492ff46" TargetMode="External"/><Relationship Id="rId10" Type="http://schemas.openxmlformats.org/officeDocument/2006/relationships/hyperlink" Target="https://all-lawfirm.us14.list-manage.com/track/click?u=fbf575745406b1003998d2283&amp;id=64f1134753&amp;e=ff5492ff46" TargetMode="External"/><Relationship Id="rId4" Type="http://schemas.openxmlformats.org/officeDocument/2006/relationships/hyperlink" Target="https://all-lawfirm.us14.list-manage.com/track/click?u=fbf575745406b1003998d2283&amp;id=b4ca1ec86a&amp;e=ff5492ff46" TargetMode="External"/><Relationship Id="rId9" Type="http://schemas.openxmlformats.org/officeDocument/2006/relationships/hyperlink" Target="https://all-lawfirm.us14.list-manage.com/track/click?u=fbf575745406b1003998d2283&amp;id=29808ec88d&amp;e=ff5492ff46"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4.xml"/><Relationship Id="rId5" Type="http://schemas.openxmlformats.org/officeDocument/2006/relationships/image" Target="../media/image7.sv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1420000">
            <a:off x="65095" y="1509105"/>
            <a:ext cx="10652819" cy="2766528"/>
          </a:xfrm>
        </p:spPr>
        <p:txBody>
          <a:bodyPr>
            <a:normAutofit/>
          </a:bodyPr>
          <a:lstStyle/>
          <a:p>
            <a:r>
              <a:rPr lang="en-US" sz="6600" dirty="0">
                <a:solidFill>
                  <a:schemeClr val="tx1"/>
                </a:solidFill>
              </a:rPr>
              <a:t>TEX-ABOTA</a:t>
            </a:r>
            <a:br>
              <a:rPr lang="en-US" sz="6600" dirty="0">
                <a:solidFill>
                  <a:schemeClr val="tx1"/>
                </a:solidFill>
              </a:rPr>
            </a:br>
            <a:r>
              <a:rPr lang="en-US" sz="6600" dirty="0">
                <a:solidFill>
                  <a:schemeClr val="tx1"/>
                </a:solidFill>
              </a:rPr>
              <a:t>SANTA FE CLE roundup</a:t>
            </a:r>
            <a:br>
              <a:rPr lang="en-US" sz="6000" dirty="0"/>
            </a:br>
            <a:r>
              <a:rPr lang="en-US" sz="5400" dirty="0"/>
              <a:t>June 15-18, 2023</a:t>
            </a:r>
            <a:endParaRPr lang="en-US" sz="6600" dirty="0"/>
          </a:p>
        </p:txBody>
      </p:sp>
    </p:spTree>
    <p:extLst>
      <p:ext uri="{BB962C8B-B14F-4D97-AF65-F5344CB8AC3E}">
        <p14:creationId xmlns:p14="http://schemas.microsoft.com/office/powerpoint/2010/main" val="35476354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27A4A-2C71-620B-D3FE-7AA686FAF855}"/>
              </a:ext>
            </a:extLst>
          </p:cNvPr>
          <p:cNvSpPr>
            <a:spLocks noGrp="1"/>
          </p:cNvSpPr>
          <p:nvPr>
            <p:ph type="title"/>
          </p:nvPr>
        </p:nvSpPr>
        <p:spPr/>
        <p:txBody>
          <a:bodyPr>
            <a:normAutofit fontScale="90000"/>
          </a:bodyPr>
          <a:lstStyle/>
          <a:p>
            <a:r>
              <a:rPr lang="en-US" sz="5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SB 379:  TAX CODE FINALLY AMENDED</a:t>
            </a:r>
            <a:br>
              <a:rPr lang="en-US" sz="5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br>
            <a:endParaRPr lang="en-US" dirty="0"/>
          </a:p>
        </p:txBody>
      </p:sp>
      <p:sp>
        <p:nvSpPr>
          <p:cNvPr id="3" name="Content Placeholder 2">
            <a:extLst>
              <a:ext uri="{FF2B5EF4-FFF2-40B4-BE49-F238E27FC236}">
                <a16:creationId xmlns:a16="http://schemas.microsoft.com/office/drawing/2014/main" id="{BA55DE94-A3BC-A97B-0759-62C13C839243}"/>
              </a:ext>
            </a:extLst>
          </p:cNvPr>
          <p:cNvSpPr>
            <a:spLocks noGrp="1"/>
          </p:cNvSpPr>
          <p:nvPr>
            <p:ph sz="quarter" idx="13"/>
          </p:nvPr>
        </p:nvSpPr>
        <p:spPr/>
        <p:txBody>
          <a:bodyPr>
            <a:normAutofit fontScale="47500" lnSpcReduction="20000"/>
          </a:bodyPr>
          <a:lstStyle/>
          <a:p>
            <a:pPr marL="0" marR="0" indent="457200" algn="just">
              <a:lnSpc>
                <a:spcPct val="200000"/>
              </a:lnSpc>
              <a:spcBef>
                <a:spcPts val="0"/>
              </a:spcBef>
              <a:spcAft>
                <a:spcPts val="0"/>
              </a:spcAft>
            </a:pPr>
            <a:r>
              <a:rPr lang="en-US" sz="4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SB 379:  TAX CODE FINALLY AMENDED</a:t>
            </a:r>
          </a:p>
          <a:p>
            <a:pPr marL="0" marR="0" indent="457200" algn="just">
              <a:lnSpc>
                <a:spcPct val="200000"/>
              </a:lnSpc>
              <a:spcBef>
                <a:spcPts val="0"/>
              </a:spcBef>
              <a:spcAft>
                <a:spcPts val="0"/>
              </a:spcAft>
            </a:pPr>
            <a:endParaRPr lang="en-US" u="sng" dirty="0">
              <a:latin typeface="Courier New" panose="02070309020205020404" pitchFamily="49" charset="0"/>
              <a:ea typeface="Times New Roman" panose="02020603050405020304" pitchFamily="18" charset="0"/>
              <a:cs typeface="Times New Roman" panose="02020603050405020304" pitchFamily="18" charset="0"/>
            </a:endParaRPr>
          </a:p>
          <a:p>
            <a:pPr marL="0" marR="0" indent="457200" algn="just">
              <a:lnSpc>
                <a:spcPct val="200000"/>
              </a:lnSpc>
              <a:spcBef>
                <a:spcPts val="0"/>
              </a:spcBef>
              <a:spcAft>
                <a:spcPts val="0"/>
              </a:spcAft>
            </a:pPr>
            <a:r>
              <a:rPr lang="en-US" sz="3400" u="sng" dirty="0">
                <a:effectLst/>
                <a:latin typeface="Courier New" panose="02070309020205020404" pitchFamily="49" charset="0"/>
                <a:ea typeface="Times New Roman" panose="02020603050405020304" pitchFamily="18" charset="0"/>
                <a:cs typeface="Times New Roman" panose="02020603050405020304" pitchFamily="18" charset="0"/>
              </a:rPr>
              <a:t>FEMININE HYGIENE PRODUCTS. </a:t>
            </a:r>
          </a:p>
          <a:p>
            <a:pPr marL="0" marR="0" indent="457200" algn="just">
              <a:lnSpc>
                <a:spcPct val="200000"/>
              </a:lnSpc>
              <a:spcBef>
                <a:spcPts val="0"/>
              </a:spcBef>
              <a:spcAft>
                <a:spcPts val="0"/>
              </a:spcAft>
            </a:pPr>
            <a:r>
              <a:rPr lang="en-US" sz="3400" u="sng" dirty="0">
                <a:effectLst/>
                <a:latin typeface="Courier New" panose="02070309020205020404" pitchFamily="49" charset="0"/>
                <a:ea typeface="Times New Roman" panose="02020603050405020304" pitchFamily="18" charset="0"/>
                <a:cs typeface="Times New Roman" panose="02020603050405020304" pitchFamily="18" charset="0"/>
              </a:rPr>
              <a:t>MATERNITY CLOTHING. </a:t>
            </a:r>
          </a:p>
          <a:p>
            <a:pPr marL="0" marR="0" indent="457200" algn="just">
              <a:lnSpc>
                <a:spcPct val="200000"/>
              </a:lnSpc>
              <a:spcBef>
                <a:spcPts val="0"/>
              </a:spcBef>
              <a:spcAft>
                <a:spcPts val="0"/>
              </a:spcAft>
            </a:pPr>
            <a:r>
              <a:rPr lang="en-US" sz="3400" u="sng" dirty="0">
                <a:effectLst/>
                <a:latin typeface="Courier New" panose="02070309020205020404" pitchFamily="49" charset="0"/>
                <a:ea typeface="Times New Roman" panose="02020603050405020304" pitchFamily="18" charset="0"/>
                <a:cs typeface="Times New Roman" panose="02020603050405020304" pitchFamily="18" charset="0"/>
              </a:rPr>
              <a:t>BREAST MILK PUMPING PRODUCTS. </a:t>
            </a:r>
          </a:p>
          <a:p>
            <a:pPr marL="0" marR="0" indent="457200" algn="just">
              <a:lnSpc>
                <a:spcPct val="200000"/>
              </a:lnSpc>
              <a:spcBef>
                <a:spcPts val="0"/>
              </a:spcBef>
              <a:spcAft>
                <a:spcPts val="0"/>
              </a:spcAft>
            </a:pPr>
            <a:r>
              <a:rPr lang="en-US" sz="3400" u="sng" dirty="0">
                <a:effectLst/>
                <a:latin typeface="Courier New" panose="02070309020205020404" pitchFamily="49" charset="0"/>
                <a:ea typeface="Times New Roman" panose="02020603050405020304" pitchFamily="18" charset="0"/>
                <a:cs typeface="Times New Roman" panose="02020603050405020304" pitchFamily="18" charset="0"/>
              </a:rPr>
              <a:t>BABY BOTTLES.  </a:t>
            </a:r>
            <a:endParaRPr lang="en-US" sz="3400" dirty="0">
              <a:effectLst/>
              <a:latin typeface="Courier New" panose="02070309020205020404" pitchFamily="49" charset="0"/>
              <a:ea typeface="Times New Roman" panose="02020603050405020304" pitchFamily="18" charset="0"/>
              <a:cs typeface="Times New Roman" panose="02020603050405020304" pitchFamily="18" charset="0"/>
            </a:endParaRPr>
          </a:p>
          <a:p>
            <a:endParaRPr lang="en-US" dirty="0"/>
          </a:p>
        </p:txBody>
      </p:sp>
      <p:sp>
        <p:nvSpPr>
          <p:cNvPr id="4" name="Content Placeholder 3">
            <a:extLst>
              <a:ext uri="{FF2B5EF4-FFF2-40B4-BE49-F238E27FC236}">
                <a16:creationId xmlns:a16="http://schemas.microsoft.com/office/drawing/2014/main" id="{1CB046CB-2EC9-CD92-FCE1-34C695313EDB}"/>
              </a:ext>
            </a:extLst>
          </p:cNvPr>
          <p:cNvSpPr>
            <a:spLocks noGrp="1"/>
          </p:cNvSpPr>
          <p:nvPr>
            <p:ph sz="quarter" idx="14"/>
          </p:nvPr>
        </p:nvSpPr>
        <p:spPr/>
        <p:txBody>
          <a:bodyPr/>
          <a:lstStyle/>
          <a:p>
            <a:endParaRPr lang="en-US"/>
          </a:p>
        </p:txBody>
      </p:sp>
    </p:spTree>
    <p:extLst>
      <p:ext uri="{BB962C8B-B14F-4D97-AF65-F5344CB8AC3E}">
        <p14:creationId xmlns:p14="http://schemas.microsoft.com/office/powerpoint/2010/main" val="7231497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B28D430-56EA-45B9-8632-927BEBF029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1" name="Freeform: Shape 10">
            <a:extLst>
              <a:ext uri="{FF2B5EF4-FFF2-40B4-BE49-F238E27FC236}">
                <a16:creationId xmlns:a16="http://schemas.microsoft.com/office/drawing/2014/main" id="{A601F395-3079-4179-84BA-6654D9F825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7"/>
            <a:ext cx="10905067" cy="5571066"/>
          </a:xfrm>
          <a:custGeom>
            <a:avLst/>
            <a:gdLst>
              <a:gd name="connsiteX0" fmla="*/ 0 w 8130198"/>
              <a:gd name="connsiteY0" fmla="*/ 0 h 6857999"/>
              <a:gd name="connsiteX1" fmla="*/ 7241014 w 8130198"/>
              <a:gd name="connsiteY1" fmla="*/ 0 h 6857999"/>
              <a:gd name="connsiteX2" fmla="*/ 8130198 w 8130198"/>
              <a:gd name="connsiteY2" fmla="*/ 0 h 6857999"/>
              <a:gd name="connsiteX3" fmla="*/ 8130198 w 8130198"/>
              <a:gd name="connsiteY3" fmla="*/ 6857999 h 6857999"/>
              <a:gd name="connsiteX4" fmla="*/ 0 w 8130198"/>
              <a:gd name="connsiteY4" fmla="*/ 6857999 h 6857999"/>
              <a:gd name="connsiteX5" fmla="*/ 0 w 8130198"/>
              <a:gd name="connsiteY5" fmla="*/ 63753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0198" h="6857999">
                <a:moveTo>
                  <a:pt x="0" y="0"/>
                </a:moveTo>
                <a:lnTo>
                  <a:pt x="7241014" y="0"/>
                </a:lnTo>
                <a:lnTo>
                  <a:pt x="8130198" y="0"/>
                </a:lnTo>
                <a:lnTo>
                  <a:pt x="8130198" y="6857999"/>
                </a:lnTo>
                <a:lnTo>
                  <a:pt x="0" y="6857999"/>
                </a:lnTo>
                <a:lnTo>
                  <a:pt x="0" y="6375361"/>
                </a:lnTo>
                <a:close/>
              </a:path>
            </a:pathLst>
          </a:custGeom>
          <a:ln w="50800" cap="sq">
            <a:noFill/>
            <a:miter lim="800000"/>
          </a:ln>
          <a:effectLst>
            <a:outerShdw blurRad="101600" dist="152400" dir="4380000" algn="t" rotWithShape="0">
              <a:prstClr val="black">
                <a:alpha val="43000"/>
              </a:prstClr>
            </a:outerShdw>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E5E6A713-C8F5-CE31-7E09-8DA77BB1260B}"/>
              </a:ext>
            </a:extLst>
          </p:cNvPr>
          <p:cNvSpPr>
            <a:spLocks noGrp="1"/>
          </p:cNvSpPr>
          <p:nvPr>
            <p:ph type="title"/>
          </p:nvPr>
        </p:nvSpPr>
        <p:spPr>
          <a:xfrm>
            <a:off x="1286933" y="1061660"/>
            <a:ext cx="9618133" cy="1043108"/>
          </a:xfrm>
        </p:spPr>
        <p:txBody>
          <a:bodyPr>
            <a:normAutofit/>
          </a:bodyPr>
          <a:lstStyle/>
          <a:p>
            <a:pPr algn="ctr"/>
            <a:r>
              <a:rPr lang="en-US" sz="3400" dirty="0"/>
              <a:t>Business Courts: Special Courts for special People</a:t>
            </a:r>
          </a:p>
        </p:txBody>
      </p:sp>
      <p:sp>
        <p:nvSpPr>
          <p:cNvPr id="4" name="Content Placeholder 3">
            <a:extLst>
              <a:ext uri="{FF2B5EF4-FFF2-40B4-BE49-F238E27FC236}">
                <a16:creationId xmlns:a16="http://schemas.microsoft.com/office/drawing/2014/main" id="{4E539267-BEC2-F103-DDDF-20F1ECA995D2}"/>
              </a:ext>
            </a:extLst>
          </p:cNvPr>
          <p:cNvSpPr>
            <a:spLocks noGrp="1"/>
          </p:cNvSpPr>
          <p:nvPr>
            <p:ph sz="quarter" idx="13"/>
          </p:nvPr>
        </p:nvSpPr>
        <p:spPr>
          <a:xfrm>
            <a:off x="1286933" y="2226681"/>
            <a:ext cx="9618133" cy="3586290"/>
          </a:xfrm>
        </p:spPr>
        <p:txBody>
          <a:bodyPr>
            <a:normAutofit/>
          </a:bodyPr>
          <a:lstStyle/>
          <a:p>
            <a:pPr marL="0" marR="0">
              <a:spcBef>
                <a:spcPts val="0"/>
              </a:spcBef>
              <a:spcAft>
                <a:spcPts val="0"/>
              </a:spcAft>
            </a:pPr>
            <a:r>
              <a:rPr lang="en-US" kern="0" dirty="0">
                <a:solidFill>
                  <a:schemeClr val="tx1">
                    <a:lumMod val="85000"/>
                    <a:lumOff val="15000"/>
                  </a:schemeClr>
                </a:solidFill>
                <a:effectLst/>
                <a:latin typeface="Arial" panose="020B0604020202020204" pitchFamily="34" charset="0"/>
                <a:ea typeface="Times New Roman" panose="02020603050405020304" pitchFamily="18" charset="0"/>
                <a:cs typeface="Arial" panose="020B0604020202020204" pitchFamily="34" charset="0"/>
                <a:hlinkClick r:id="rId4" tooltip="https://all-lawfirm.us14.list-manage.com/track/click?u=fbf575745406b1003998d2283&amp;id=a1a3cb2fda&amp;e=ff5492ff46"/>
              </a:rPr>
              <a:t>HB 19 – Creation of a Specialty Trial Court (Business Court Judicial Divisions</a:t>
            </a:r>
            <a:r>
              <a:rPr lang="en-US" kern="0" dirty="0">
                <a:solidFill>
                  <a:schemeClr val="tx1">
                    <a:lumMod val="85000"/>
                    <a:lumOff val="15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i="1" kern="0" dirty="0">
                <a:solidFill>
                  <a:schemeClr val="tx1">
                    <a:lumMod val="85000"/>
                    <a:lumOff val="15000"/>
                  </a:schemeClr>
                </a:solidFill>
                <a:effectLst/>
                <a:latin typeface="Arial" panose="020B0604020202020204" pitchFamily="34" charset="0"/>
                <a:ea typeface="Times New Roman" panose="02020603050405020304" pitchFamily="18" charset="0"/>
                <a:cs typeface="Arial" panose="020B0604020202020204" pitchFamily="34" charset="0"/>
              </a:rPr>
              <a:t>Companion: </a:t>
            </a:r>
            <a:r>
              <a:rPr lang="en-US" kern="0" dirty="0">
                <a:solidFill>
                  <a:schemeClr val="tx1">
                    <a:lumMod val="85000"/>
                    <a:lumOff val="15000"/>
                  </a:schemeClr>
                </a:solidFill>
                <a:effectLst/>
                <a:latin typeface="Arial" panose="020B0604020202020204" pitchFamily="34" charset="0"/>
                <a:ea typeface="Times New Roman" panose="02020603050405020304" pitchFamily="18" charset="0"/>
                <a:cs typeface="Arial" panose="020B0604020202020204" pitchFamily="34" charset="0"/>
                <a:hlinkClick r:id="rId5" tooltip="https://all-lawfirm.us14.list-manage.com/track/click?u=fbf575745406b1003998d2283&amp;id=15a29384b6&amp;e=ff5492ff46"/>
              </a:rPr>
              <a:t>SB 27</a:t>
            </a:r>
            <a:r>
              <a:rPr lang="en-US" kern="0" dirty="0">
                <a:solidFill>
                  <a:schemeClr val="tx1">
                    <a:lumMod val="85000"/>
                    <a:lumOff val="15000"/>
                  </a:schemeClr>
                </a:solidFill>
                <a:effectLst/>
                <a:latin typeface="Arial" panose="020B0604020202020204" pitchFamily="34" charset="0"/>
                <a:ea typeface="Times New Roman" panose="02020603050405020304" pitchFamily="18" charset="0"/>
                <a:cs typeface="Arial" panose="020B0604020202020204" pitchFamily="34" charset="0"/>
              </a:rPr>
              <a:t>)</a:t>
            </a:r>
            <a:endParaRPr lang="en-US" kern="100" dirty="0">
              <a:solidFill>
                <a:schemeClr val="tx1">
                  <a:lumMod val="85000"/>
                  <a:lumOff val="15000"/>
                </a:schemeClr>
              </a:solidFill>
              <a:effectLst/>
              <a:latin typeface="Arial" panose="020B0604020202020204" pitchFamily="34" charset="0"/>
              <a:ea typeface="Calibri" panose="020F0502020204030204" pitchFamily="34" charset="0"/>
              <a:cs typeface="Arial" panose="020B0604020202020204" pitchFamily="34" charset="0"/>
            </a:endParaRPr>
          </a:p>
          <a:p>
            <a:pPr lvl="1"/>
            <a:r>
              <a:rPr lang="en-US" sz="2000" kern="0" dirty="0">
                <a:solidFill>
                  <a:schemeClr val="tx1">
                    <a:lumMod val="85000"/>
                    <a:lumOff val="15000"/>
                  </a:schemeClr>
                </a:solidFill>
                <a:effectLst/>
                <a:latin typeface="Arial" panose="020B0604020202020204" pitchFamily="34" charset="0"/>
                <a:ea typeface="Times New Roman" panose="02020603050405020304" pitchFamily="18" charset="0"/>
                <a:cs typeface="Arial" panose="020B0604020202020204" pitchFamily="34" charset="0"/>
              </a:rPr>
              <a:t>Summary: HB 19, filed by </a:t>
            </a:r>
            <a:r>
              <a:rPr lang="en-US" sz="2000" kern="0" dirty="0">
                <a:solidFill>
                  <a:schemeClr val="tx1">
                    <a:lumMod val="85000"/>
                    <a:lumOff val="15000"/>
                  </a:schemeClr>
                </a:solidFill>
                <a:effectLst/>
                <a:latin typeface="Arial" panose="020B0604020202020204" pitchFamily="34" charset="0"/>
                <a:ea typeface="Times New Roman" panose="02020603050405020304" pitchFamily="18" charset="0"/>
                <a:cs typeface="Arial" panose="020B0604020202020204" pitchFamily="34" charset="0"/>
                <a:hlinkClick r:id="rId6" tooltip="https://all-lawfirm.us14.list-manage.com/track/click?u=fbf575745406b1003998d2283&amp;id=7fc36651b8&amp;e=ff5492ff46"/>
              </a:rPr>
              <a:t>Rep. Andrew Murr (R – Kerrville)</a:t>
            </a:r>
            <a:r>
              <a:rPr lang="en-US" sz="2000" kern="0" dirty="0">
                <a:solidFill>
                  <a:schemeClr val="tx1">
                    <a:lumMod val="85000"/>
                    <a:lumOff val="15000"/>
                  </a:schemeClr>
                </a:solidFill>
                <a:effectLst/>
                <a:latin typeface="Arial" panose="020B0604020202020204" pitchFamily="34" charset="0"/>
                <a:ea typeface="Times New Roman" panose="02020603050405020304" pitchFamily="18" charset="0"/>
                <a:cs typeface="Arial" panose="020B0604020202020204" pitchFamily="34" charset="0"/>
              </a:rPr>
              <a:t>, creates a business trial court system in Texas.  </a:t>
            </a:r>
            <a:r>
              <a:rPr lang="en-US" sz="2000" dirty="0">
                <a:solidFill>
                  <a:schemeClr val="tx1">
                    <a:lumMod val="85000"/>
                    <a:lumOff val="15000"/>
                  </a:schemeClr>
                </a:solidFill>
                <a:effectLst/>
                <a:latin typeface="Arial" panose="020B0604020202020204" pitchFamily="34" charset="0"/>
                <a:cs typeface="Arial" panose="020B0604020202020204" pitchFamily="34" charset="0"/>
              </a:rPr>
              <a:t> </a:t>
            </a:r>
          </a:p>
          <a:p>
            <a:pPr lvl="1"/>
            <a:r>
              <a:rPr lang="en-US" sz="2000" dirty="0">
                <a:solidFill>
                  <a:schemeClr val="tx1">
                    <a:lumMod val="85000"/>
                    <a:lumOff val="15000"/>
                  </a:schemeClr>
                </a:solidFill>
                <a:latin typeface="Arial" panose="020B0604020202020204" pitchFamily="34" charset="0"/>
                <a:cs typeface="Arial" panose="020B0604020202020204" pitchFamily="34" charset="0"/>
              </a:rPr>
              <a:t>There are a LOT of moving parts. Court is not created until January 1, 2025, though the effective date is September 1, 2023.</a:t>
            </a:r>
          </a:p>
        </p:txBody>
      </p:sp>
    </p:spTree>
    <p:extLst>
      <p:ext uri="{BB962C8B-B14F-4D97-AF65-F5344CB8AC3E}">
        <p14:creationId xmlns:p14="http://schemas.microsoft.com/office/powerpoint/2010/main" val="1801004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804BE-1E0B-0DD2-92C0-048F685612A8}"/>
              </a:ext>
            </a:extLst>
          </p:cNvPr>
          <p:cNvSpPr>
            <a:spLocks noGrp="1"/>
          </p:cNvSpPr>
          <p:nvPr>
            <p:ph type="title"/>
          </p:nvPr>
        </p:nvSpPr>
        <p:spPr/>
        <p:txBody>
          <a:bodyPr/>
          <a:lstStyle/>
          <a:p>
            <a:r>
              <a:rPr lang="en-US" dirty="0"/>
              <a:t>Fifteenth Court of Appeals</a:t>
            </a:r>
          </a:p>
        </p:txBody>
      </p:sp>
      <p:sp>
        <p:nvSpPr>
          <p:cNvPr id="3" name="TextBox 2">
            <a:extLst>
              <a:ext uri="{FF2B5EF4-FFF2-40B4-BE49-F238E27FC236}">
                <a16:creationId xmlns:a16="http://schemas.microsoft.com/office/drawing/2014/main" id="{7FB5367E-66A6-16CD-D2EC-0105318EEDD2}"/>
              </a:ext>
            </a:extLst>
          </p:cNvPr>
          <p:cNvSpPr txBox="1"/>
          <p:nvPr/>
        </p:nvSpPr>
        <p:spPr>
          <a:xfrm>
            <a:off x="634062" y="1976846"/>
            <a:ext cx="10500360" cy="3477875"/>
          </a:xfrm>
          <a:prstGeom prst="rect">
            <a:avLst/>
          </a:prstGeom>
          <a:noFill/>
        </p:spPr>
        <p:txBody>
          <a:bodyPr wrap="square" rtlCol="0">
            <a:spAutoFit/>
          </a:bodyPr>
          <a:lstStyle/>
          <a:p>
            <a:pPr marL="0" marR="0" algn="just">
              <a:spcBef>
                <a:spcPts val="0"/>
              </a:spcBef>
              <a:spcAft>
                <a:spcPts val="0"/>
              </a:spcAft>
            </a:pPr>
            <a:r>
              <a:rPr lang="en-US" sz="2000" kern="0" dirty="0">
                <a:solidFill>
                  <a:srgbClr val="0000CD"/>
                </a:solidFill>
                <a:effectLst/>
                <a:latin typeface="Arial" panose="020B0604020202020204" pitchFamily="34" charset="0"/>
                <a:ea typeface="Times New Roman" panose="02020603050405020304" pitchFamily="18" charset="0"/>
                <a:cs typeface="Arial" panose="020B0604020202020204" pitchFamily="34" charset="0"/>
                <a:hlinkClick r:id="rId2" tooltip="https://all-lawfirm.us14.list-manage.com/track/click?u=fbf575745406b1003998d2283&amp;id=b8267f1b03&amp;e=ff5492ff46"/>
              </a:rPr>
              <a:t>SB 1045 – Creation of the Fifteenth Court of Appeal</a:t>
            </a:r>
            <a:r>
              <a:rPr lang="en-US" sz="2000" kern="0" dirty="0">
                <a:solidFill>
                  <a:srgbClr val="0000CD"/>
                </a:solidFill>
                <a:effectLst/>
                <a:latin typeface="Arial" panose="020B0604020202020204" pitchFamily="34" charset="0"/>
                <a:ea typeface="Times New Roman" panose="02020603050405020304" pitchFamily="18" charset="0"/>
                <a:cs typeface="Arial" panose="020B0604020202020204" pitchFamily="34" charset="0"/>
                <a:hlinkClick r:id="rId3" tooltip="https://all-lawfirm.us14.list-manage.com/track/click?u=fbf575745406b1003998d2283&amp;id=8be5b68391&amp;e=ff5492ff46"/>
              </a:rPr>
              <a:t>s</a:t>
            </a:r>
            <a:r>
              <a:rPr lang="en-US" sz="20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i="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Companion</a:t>
            </a:r>
            <a:r>
              <a:rPr lang="en-US" sz="20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0" dirty="0">
                <a:solidFill>
                  <a:srgbClr val="000080"/>
                </a:solidFill>
                <a:effectLst/>
                <a:latin typeface="Arial" panose="020B0604020202020204" pitchFamily="34" charset="0"/>
                <a:ea typeface="Times New Roman" panose="02020603050405020304" pitchFamily="18" charset="0"/>
                <a:cs typeface="Arial" panose="020B0604020202020204" pitchFamily="34" charset="0"/>
                <a:hlinkClick r:id="rId4" tooltip="https://all-lawfirm.us14.list-manage.com/track/click?u=fbf575745406b1003998d2283&amp;id=182e0aa2dd&amp;e=ff5492ff46"/>
              </a:rPr>
              <a:t>HB 3166</a:t>
            </a:r>
            <a:r>
              <a:rPr lang="en-US" sz="20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i="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Joint Resolution:</a:t>
            </a:r>
            <a:r>
              <a:rPr lang="en-US" sz="20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0" dirty="0">
                <a:solidFill>
                  <a:srgbClr val="0000CD"/>
                </a:solidFill>
                <a:effectLst/>
                <a:latin typeface="Arial" panose="020B0604020202020204" pitchFamily="34" charset="0"/>
                <a:ea typeface="Times New Roman" panose="02020603050405020304" pitchFamily="18" charset="0"/>
                <a:cs typeface="Arial" panose="020B0604020202020204" pitchFamily="34" charset="0"/>
                <a:hlinkClick r:id="rId5" tooltip="https://all-lawfirm.us14.list-manage.com/track/click?u=fbf575745406b1003998d2283&amp;id=0ced2ca3c1&amp;e=ff5492ff46"/>
              </a:rPr>
              <a:t>HJR 139</a:t>
            </a:r>
            <a:r>
              <a:rPr lang="en-US" sz="20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2000" kern="1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just">
              <a:spcBef>
                <a:spcPts val="0"/>
              </a:spcBef>
              <a:spcAft>
                <a:spcPts val="0"/>
              </a:spcAft>
              <a:buSzPts val="1000"/>
              <a:buFont typeface="Symbol" pitchFamily="2" charset="2"/>
              <a:buChar char=""/>
              <a:tabLst>
                <a:tab pos="457200" algn="l"/>
              </a:tabLst>
            </a:pPr>
            <a:r>
              <a:rPr lang="en-US" sz="2000" b="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Summary:  </a:t>
            </a:r>
            <a:r>
              <a:rPr lang="en-US" sz="20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SB 1045,</a:t>
            </a:r>
            <a:r>
              <a:rPr lang="en-US" sz="2000" b="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filed by </a:t>
            </a:r>
            <a:r>
              <a:rPr lang="en-US" sz="2000" kern="0" dirty="0">
                <a:solidFill>
                  <a:srgbClr val="0000CD"/>
                </a:solidFill>
                <a:effectLst/>
                <a:latin typeface="Arial" panose="020B0604020202020204" pitchFamily="34" charset="0"/>
                <a:ea typeface="Times New Roman" panose="02020603050405020304" pitchFamily="18" charset="0"/>
                <a:cs typeface="Arial" panose="020B0604020202020204" pitchFamily="34" charset="0"/>
                <a:hlinkClick r:id="rId6" tooltip="https://all-lawfirm.us14.list-manage.com/track/click?u=fbf575745406b1003998d2283&amp;id=93d3ff4317&amp;e=ff5492ff46"/>
              </a:rPr>
              <a:t>Sen. Joan Huffman (R – Houston)</a:t>
            </a:r>
            <a:r>
              <a:rPr lang="en-US" sz="20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establishes the Fifteenth Court of Appeals, which would be a district composed of all counties.  The court will be based in Austin and composed of a chief justice and four justices. Under SB 1045, the court has exclusive immediate appellate jurisdiction over: (1) matters brought by or against the state or a board, commission, department or executive state agency, or by or against an officer or employee thereof arising out of the officer’s or employee’s official conduct; (2) matters in which a party to the proceeding challenges the constitutionality or validity of a state statute or rule and the attorney general is a party; and (3) any other matter as provided by law.</a:t>
            </a:r>
            <a:endParaRPr lang="en-US" sz="20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359098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E5CC8-03DC-B7F0-C3E4-C43821779682}"/>
              </a:ext>
            </a:extLst>
          </p:cNvPr>
          <p:cNvSpPr>
            <a:spLocks noGrp="1"/>
          </p:cNvSpPr>
          <p:nvPr>
            <p:ph type="title"/>
          </p:nvPr>
        </p:nvSpPr>
        <p:spPr/>
        <p:txBody>
          <a:bodyPr>
            <a:normAutofit fontScale="90000"/>
          </a:bodyPr>
          <a:lstStyle/>
          <a:p>
            <a:r>
              <a:rPr lang="en-US" dirty="0"/>
              <a:t>Arbitration: </a:t>
            </a:r>
            <a:r>
              <a:rPr lang="en-US" dirty="0">
                <a:solidFill>
                  <a:srgbClr val="FF0000"/>
                </a:solidFill>
              </a:rPr>
              <a:t>Nibbling round the edges</a:t>
            </a:r>
          </a:p>
        </p:txBody>
      </p:sp>
      <p:sp>
        <p:nvSpPr>
          <p:cNvPr id="3" name="TextBox 2">
            <a:extLst>
              <a:ext uri="{FF2B5EF4-FFF2-40B4-BE49-F238E27FC236}">
                <a16:creationId xmlns:a16="http://schemas.microsoft.com/office/drawing/2014/main" id="{5B06E260-2047-9F61-BEA2-4CC3F4671F76}"/>
              </a:ext>
            </a:extLst>
          </p:cNvPr>
          <p:cNvSpPr txBox="1"/>
          <p:nvPr/>
        </p:nvSpPr>
        <p:spPr>
          <a:xfrm>
            <a:off x="822960" y="1958340"/>
            <a:ext cx="10396882" cy="3486211"/>
          </a:xfrm>
          <a:prstGeom prst="rect">
            <a:avLst/>
          </a:prstGeom>
          <a:noFill/>
        </p:spPr>
        <p:txBody>
          <a:bodyPr wrap="square" rtlCol="0">
            <a:spAutoFit/>
          </a:bodyPr>
          <a:lstStyle/>
          <a:p>
            <a:pPr marL="0" marR="0" algn="just">
              <a:spcBef>
                <a:spcPts val="0"/>
              </a:spcBef>
              <a:spcAft>
                <a:spcPts val="0"/>
              </a:spcAft>
            </a:pPr>
            <a:r>
              <a:rPr lang="en-US" sz="2000" kern="0" dirty="0">
                <a:solidFill>
                  <a:srgbClr val="0000CD"/>
                </a:solidFill>
                <a:effectLst/>
                <a:latin typeface="Arial" panose="020B0604020202020204" pitchFamily="34" charset="0"/>
                <a:ea typeface="Times New Roman" panose="02020603050405020304" pitchFamily="18" charset="0"/>
                <a:cs typeface="Arial" panose="020B0604020202020204" pitchFamily="34" charset="0"/>
                <a:hlinkClick r:id="rId2" tooltip="https://all-lawfirm.us14.list-manage.com/track/click?u=fbf575745406b1003998d2283&amp;id=e07fd1e22c&amp;e=ff5492ff46"/>
              </a:rPr>
              <a:t>HB 1255 – Limitation Periods in Arbitration Proceedings</a:t>
            </a:r>
            <a:endParaRPr lang="en-US" sz="2000" kern="1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just">
              <a:spcBef>
                <a:spcPts val="0"/>
              </a:spcBef>
              <a:spcAft>
                <a:spcPts val="0"/>
              </a:spcAft>
              <a:buSzPts val="1000"/>
              <a:buFont typeface="Symbol" pitchFamily="2" charset="2"/>
              <a:buChar char=""/>
              <a:tabLst>
                <a:tab pos="457200" algn="l"/>
              </a:tabLst>
            </a:pPr>
            <a:r>
              <a:rPr lang="en-US" sz="2000" b="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Summary:  </a:t>
            </a:r>
            <a:r>
              <a:rPr lang="en-US" sz="20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HB 1255, filed by </a:t>
            </a:r>
            <a:r>
              <a:rPr lang="en-US" sz="2000" kern="0" dirty="0">
                <a:solidFill>
                  <a:srgbClr val="0000CD"/>
                </a:solidFill>
                <a:effectLst/>
                <a:latin typeface="Arial" panose="020B0604020202020204" pitchFamily="34" charset="0"/>
                <a:ea typeface="Times New Roman" panose="02020603050405020304" pitchFamily="18" charset="0"/>
                <a:cs typeface="Arial" panose="020B0604020202020204" pitchFamily="34" charset="0"/>
                <a:hlinkClick r:id="rId3" tooltip="https://all-lawfirm.us14.list-manage.com/track/click?u=fbf575745406b1003998d2283&amp;id=48ec593fa9&amp;e=ff5492ff46"/>
              </a:rPr>
              <a:t>Rep. John Smithee (R – Amarillo)</a:t>
            </a:r>
            <a:r>
              <a:rPr lang="en-US" sz="20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amends Chapter 16 of the Civil Practice and Remedies Code (CPRC) by adding section 16.073, which provides that “a party may not assert a claim in an arbitration proceeding if the party could not bring suit for the claim in court due to the expiration of the applicable limitations period.”  However, under the proposed section 16.073, the party “may assert a claim in an arbitration proceeding after expiration of the applicable limitations period if: (1) the party brought suit for the claim in court before the expiration of the applicable limitations period; and (2) a court ordered the parties to arbitrate the claim."</a:t>
            </a:r>
            <a:endParaRPr lang="en-US" sz="20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just">
              <a:spcBef>
                <a:spcPts val="0"/>
              </a:spcBef>
              <a:spcAft>
                <a:spcPts val="0"/>
              </a:spcAft>
              <a:buSzPts val="1000"/>
              <a:buFont typeface="Symbol" pitchFamily="2" charset="2"/>
              <a:buChar char=""/>
              <a:tabLst>
                <a:tab pos="457200" algn="l"/>
              </a:tabLst>
            </a:pPr>
            <a:r>
              <a:rPr lang="en-US" sz="2000" i="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Effective date:</a:t>
            </a:r>
            <a:r>
              <a:rPr lang="en-US" sz="20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May 24, 2023. </a:t>
            </a:r>
            <a:endParaRPr lang="en-US" sz="2000" kern="1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just">
              <a:lnSpc>
                <a:spcPts val="1125"/>
              </a:lnSpc>
              <a:spcBef>
                <a:spcPts val="0"/>
              </a:spcBef>
              <a:spcAft>
                <a:spcPts val="0"/>
              </a:spcAft>
              <a:buSzPts val="1000"/>
              <a:buFont typeface="Symbol" pitchFamily="2" charset="2"/>
              <a:buChar char=""/>
              <a:tabLst>
                <a:tab pos="457200" algn="l"/>
              </a:tabLst>
            </a:pPr>
            <a:endParaRPr lang="en-US" sz="1800" kern="0" dirty="0">
              <a:solidFill>
                <a:srgbClr val="000000"/>
              </a:solidFill>
              <a:effectLst/>
              <a:latin typeface="Arial" panose="020B0604020202020204" pitchFamily="34" charset="0"/>
              <a:ea typeface="Calibri" panose="020F0502020204030204" pitchFamily="34" charset="0"/>
              <a:cs typeface="Times New Roman (Body CS)"/>
            </a:endParaRPr>
          </a:p>
          <a:p>
            <a:pPr marL="342900" marR="0" lvl="0" indent="-342900" algn="just">
              <a:lnSpc>
                <a:spcPts val="1125"/>
              </a:lnSpc>
              <a:spcBef>
                <a:spcPts val="0"/>
              </a:spcBef>
              <a:spcAft>
                <a:spcPts val="0"/>
              </a:spcAft>
              <a:buSzPts val="1000"/>
              <a:buFont typeface="Symbol" pitchFamily="2" charset="2"/>
              <a:buChar char=""/>
              <a:tabLst>
                <a:tab pos="457200" algn="l"/>
              </a:tabLst>
            </a:pPr>
            <a:endParaRPr lang="en-US" sz="1800" kern="100" dirty="0">
              <a:solidFill>
                <a:srgbClr val="000000"/>
              </a:solidFill>
              <a:effectLst/>
              <a:latin typeface="Palatino" pitchFamily="2" charset="77"/>
              <a:ea typeface="Calibri" panose="020F0502020204030204" pitchFamily="34" charset="0"/>
              <a:cs typeface="Times New Roman (Body CS)"/>
            </a:endParaRPr>
          </a:p>
        </p:txBody>
      </p:sp>
    </p:spTree>
    <p:extLst>
      <p:ext uri="{BB962C8B-B14F-4D97-AF65-F5344CB8AC3E}">
        <p14:creationId xmlns:p14="http://schemas.microsoft.com/office/powerpoint/2010/main" val="2094327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1FC91F8-A9A4-4931-ADD3-6385B946ADC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3" name="Group 12">
            <a:extLst>
              <a:ext uri="{FF2B5EF4-FFF2-40B4-BE49-F238E27FC236}">
                <a16:creationId xmlns:a16="http://schemas.microsoft.com/office/drawing/2014/main" id="{67C80586-1D3A-442E-954F-27ADFD06D75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397" y="0"/>
            <a:ext cx="12005350" cy="6644081"/>
            <a:chOff x="-25397" y="0"/>
            <a:chExt cx="12005350" cy="6644081"/>
          </a:xfrm>
        </p:grpSpPr>
        <p:sp useBgFill="1">
          <p:nvSpPr>
            <p:cNvPr id="14" name="Rectangle 13">
              <a:extLst>
                <a:ext uri="{FF2B5EF4-FFF2-40B4-BE49-F238E27FC236}">
                  <a16:creationId xmlns:a16="http://schemas.microsoft.com/office/drawing/2014/main" id="{858C4D1A-997A-4247-81B4-7D82B586C6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5" name="Freeform 11">
              <a:extLst>
                <a:ext uri="{FF2B5EF4-FFF2-40B4-BE49-F238E27FC236}">
                  <a16:creationId xmlns:a16="http://schemas.microsoft.com/office/drawing/2014/main" id="{E701EA35-9E87-449F-96DA-9533E3CD6B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6" name="Rectangle 15">
              <a:extLst>
                <a:ext uri="{FF2B5EF4-FFF2-40B4-BE49-F238E27FC236}">
                  <a16:creationId xmlns:a16="http://schemas.microsoft.com/office/drawing/2014/main" id="{3453FC02-44BF-4E48-A475-879BEE614C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pic>
        <p:nvPicPr>
          <p:cNvPr id="18" name="Picture 17">
            <a:extLst>
              <a:ext uri="{FF2B5EF4-FFF2-40B4-BE49-F238E27FC236}">
                <a16:creationId xmlns:a16="http://schemas.microsoft.com/office/drawing/2014/main" id="{03D882EE-1C56-42A4-97AB-8DBF40EC55E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20" name="Rectangle 19">
            <a:extLst>
              <a:ext uri="{FF2B5EF4-FFF2-40B4-BE49-F238E27FC236}">
                <a16:creationId xmlns:a16="http://schemas.microsoft.com/office/drawing/2014/main" id="{994414B8-51D2-48F2-B08F-F3F515D09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pic>
        <p:nvPicPr>
          <p:cNvPr id="8" name="Graphic 7" descr="Firefighter">
            <a:extLst>
              <a:ext uri="{FF2B5EF4-FFF2-40B4-BE49-F238E27FC236}">
                <a16:creationId xmlns:a16="http://schemas.microsoft.com/office/drawing/2014/main" id="{E562101D-6021-79C1-0F0A-7065B86468A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562455" y="859204"/>
            <a:ext cx="4677405" cy="4677405"/>
          </a:xfrm>
          <a:prstGeom prst="rect">
            <a:avLst/>
          </a:prstGeom>
          <a:ln>
            <a:noFill/>
          </a:ln>
        </p:spPr>
      </p:pic>
      <p:sp>
        <p:nvSpPr>
          <p:cNvPr id="22" name="Freeform 9">
            <a:extLst>
              <a:ext uri="{FF2B5EF4-FFF2-40B4-BE49-F238E27FC236}">
                <a16:creationId xmlns:a16="http://schemas.microsoft.com/office/drawing/2014/main" id="{B9111584-21F2-41C8-AB8B-AE21FF686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4" name="Rectangle 23">
            <a:extLst>
              <a:ext uri="{FF2B5EF4-FFF2-40B4-BE49-F238E27FC236}">
                <a16:creationId xmlns:a16="http://schemas.microsoft.com/office/drawing/2014/main" id="{36B69345-695D-4D04-96EA-0EAA72398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6094412" cy="6380796"/>
          </a:xfrm>
          <a:prstGeom prst="rect">
            <a:avLst/>
          </a:prstGeom>
          <a:gradFill flip="none" rotWithShape="1">
            <a:gsLst>
              <a:gs pos="34000">
                <a:schemeClr val="accent1"/>
              </a:gs>
              <a:gs pos="100000">
                <a:schemeClr val="accent1">
                  <a:lumMod val="60000"/>
                </a:schemeClr>
              </a:gs>
            </a:gsLst>
            <a:lin ang="8100000" scaled="1"/>
            <a:tileRect/>
          </a:gra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14DE2642-498C-A48C-FE4F-603164791AEA}"/>
              </a:ext>
            </a:extLst>
          </p:cNvPr>
          <p:cNvSpPr>
            <a:spLocks noGrp="1"/>
          </p:cNvSpPr>
          <p:nvPr>
            <p:ph type="title"/>
          </p:nvPr>
        </p:nvSpPr>
        <p:spPr>
          <a:xfrm>
            <a:off x="626721" y="213919"/>
            <a:ext cx="4957275" cy="1146825"/>
          </a:xfrm>
        </p:spPr>
        <p:txBody>
          <a:bodyPr vert="horz" lIns="91440" tIns="45720" rIns="91440" bIns="45720" rtlCol="0" anchor="ctr">
            <a:normAutofit/>
          </a:bodyPr>
          <a:lstStyle/>
          <a:p>
            <a:r>
              <a:rPr lang="en-US" sz="3800" dirty="0">
                <a:solidFill>
                  <a:schemeClr val="bg1"/>
                </a:solidFill>
              </a:rPr>
              <a:t>Construction defects</a:t>
            </a:r>
          </a:p>
        </p:txBody>
      </p:sp>
      <p:sp>
        <p:nvSpPr>
          <p:cNvPr id="4" name="TextBox 3">
            <a:extLst>
              <a:ext uri="{FF2B5EF4-FFF2-40B4-BE49-F238E27FC236}">
                <a16:creationId xmlns:a16="http://schemas.microsoft.com/office/drawing/2014/main" id="{117E0783-08E9-8655-FFC2-E13F73A80866}"/>
              </a:ext>
            </a:extLst>
          </p:cNvPr>
          <p:cNvSpPr txBox="1"/>
          <p:nvPr/>
        </p:nvSpPr>
        <p:spPr>
          <a:xfrm>
            <a:off x="234461" y="1132114"/>
            <a:ext cx="5741796" cy="4888666"/>
          </a:xfrm>
          <a:prstGeom prst="rect">
            <a:avLst/>
          </a:prstGeom>
        </p:spPr>
        <p:txBody>
          <a:bodyPr vert="horz" lIns="91440" tIns="45720" rIns="91440" bIns="45720" rtlCol="0" anchor="ctr">
            <a:normAutofit fontScale="92500" lnSpcReduction="10000"/>
          </a:bodyPr>
          <a:lstStyle/>
          <a:p>
            <a:pPr marR="0" algn="ctr">
              <a:lnSpc>
                <a:spcPct val="110000"/>
              </a:lnSpc>
              <a:spcBef>
                <a:spcPts val="0"/>
              </a:spcBef>
              <a:spcAft>
                <a:spcPts val="600"/>
              </a:spcAft>
              <a:buClr>
                <a:schemeClr val="accent1">
                  <a:lumMod val="60000"/>
                  <a:lumOff val="40000"/>
                </a:schemeClr>
              </a:buClr>
              <a:buSzPct val="160000"/>
            </a:pPr>
            <a:r>
              <a:rPr lang="en-US" sz="1600" cap="all" dirty="0">
                <a:solidFill>
                  <a:schemeClr val="bg1"/>
                </a:solidFill>
                <a:latin typeface="Arial" panose="020B0604020202020204" pitchFamily="34" charset="0"/>
                <a:cs typeface="Arial" panose="020B0604020202020204" pitchFamily="34" charset="0"/>
                <a:hlinkClick r:id="rId6" tooltip="https://all-lawfirm.us14.list-manage.com/track/click?u=fbf575745406b1003998d2283&amp;id=0d8b3d461a&amp;e=ff5492ff46">
                  <a:extLst>
                    <a:ext uri="{A12FA001-AC4F-418D-AE19-62706E023703}">
                      <ahyp:hlinkClr xmlns:ahyp="http://schemas.microsoft.com/office/drawing/2018/hyperlinkcolor" val="tx"/>
                    </a:ext>
                  </a:extLst>
                </a:hlinkClick>
              </a:rPr>
              <a:t>HB 2022 – Residential Construction Liability</a:t>
            </a:r>
            <a:r>
              <a:rPr lang="en-US" sz="1600" cap="all" dirty="0">
                <a:solidFill>
                  <a:schemeClr val="bg1"/>
                </a:solidFill>
                <a:latin typeface="Arial" panose="020B0604020202020204" pitchFamily="34" charset="0"/>
                <a:cs typeface="Arial" panose="020B0604020202020204" pitchFamily="34" charset="0"/>
              </a:rPr>
              <a:t> (</a:t>
            </a:r>
            <a:r>
              <a:rPr lang="en-US" sz="1600" i="1" cap="all" dirty="0">
                <a:solidFill>
                  <a:schemeClr val="bg1"/>
                </a:solidFill>
                <a:latin typeface="Arial" panose="020B0604020202020204" pitchFamily="34" charset="0"/>
                <a:cs typeface="Arial" panose="020B0604020202020204" pitchFamily="34" charset="0"/>
              </a:rPr>
              <a:t>Companion Bill:</a:t>
            </a:r>
            <a:r>
              <a:rPr lang="en-US" sz="1600" cap="all" dirty="0">
                <a:solidFill>
                  <a:schemeClr val="bg1"/>
                </a:solidFill>
                <a:latin typeface="Arial" panose="020B0604020202020204" pitchFamily="34" charset="0"/>
                <a:cs typeface="Arial" panose="020B0604020202020204" pitchFamily="34" charset="0"/>
              </a:rPr>
              <a:t> </a:t>
            </a:r>
            <a:r>
              <a:rPr lang="en-US" sz="1600" cap="all" dirty="0">
                <a:solidFill>
                  <a:schemeClr val="bg1"/>
                </a:solidFill>
                <a:latin typeface="Arial" panose="020B0604020202020204" pitchFamily="34" charset="0"/>
                <a:cs typeface="Arial" panose="020B0604020202020204" pitchFamily="34" charset="0"/>
                <a:hlinkClick r:id="rId7" tooltip="https://all-lawfirm.us14.list-manage.com/track/click?u=fbf575745406b1003998d2283&amp;id=7eb42a1966&amp;e=ff5492ff46">
                  <a:extLst>
                    <a:ext uri="{A12FA001-AC4F-418D-AE19-62706E023703}">
                      <ahyp:hlinkClr xmlns:ahyp="http://schemas.microsoft.com/office/drawing/2018/hyperlinkcolor" val="tx"/>
                    </a:ext>
                  </a:extLst>
                </a:hlinkClick>
              </a:rPr>
              <a:t>SB 873</a:t>
            </a:r>
            <a:r>
              <a:rPr lang="en-US" sz="1600" cap="all" dirty="0">
                <a:solidFill>
                  <a:schemeClr val="bg1"/>
                </a:solidFill>
                <a:latin typeface="Arial" panose="020B0604020202020204" pitchFamily="34" charset="0"/>
                <a:cs typeface="Arial" panose="020B0604020202020204" pitchFamily="34" charset="0"/>
              </a:rPr>
              <a:t>)</a:t>
            </a:r>
          </a:p>
          <a:p>
            <a:pPr marL="342900" marR="0" lvl="0" indent="-228600">
              <a:lnSpc>
                <a:spcPct val="110000"/>
              </a:lnSpc>
              <a:spcBef>
                <a:spcPts val="0"/>
              </a:spcBef>
              <a:spcAft>
                <a:spcPts val="600"/>
              </a:spcAft>
              <a:buClr>
                <a:schemeClr val="accent1">
                  <a:lumMod val="60000"/>
                  <a:lumOff val="40000"/>
                </a:schemeClr>
              </a:buClr>
              <a:buSzPct val="160000"/>
              <a:buFont typeface="Arial" panose="020B0604020202020204" pitchFamily="34" charset="0"/>
              <a:buChar char="•"/>
              <a:tabLst>
                <a:tab pos="457200" algn="l"/>
              </a:tabLst>
            </a:pPr>
            <a:r>
              <a:rPr lang="en-US" sz="1600" b="1" cap="all" dirty="0">
                <a:solidFill>
                  <a:schemeClr val="bg1"/>
                </a:solidFill>
                <a:latin typeface="Arial" panose="020B0604020202020204" pitchFamily="34" charset="0"/>
                <a:cs typeface="Arial" panose="020B0604020202020204" pitchFamily="34" charset="0"/>
              </a:rPr>
              <a:t>Summary:  </a:t>
            </a:r>
            <a:r>
              <a:rPr lang="en-US" sz="1600" cap="all" dirty="0">
                <a:solidFill>
                  <a:schemeClr val="bg1"/>
                </a:solidFill>
                <a:latin typeface="Arial" panose="020B0604020202020204" pitchFamily="34" charset="0"/>
                <a:cs typeface="Arial" panose="020B0604020202020204" pitchFamily="34" charset="0"/>
              </a:rPr>
              <a:t>HB 2022, as originally filed by </a:t>
            </a:r>
            <a:r>
              <a:rPr lang="en-US" sz="1600" cap="all" dirty="0">
                <a:solidFill>
                  <a:schemeClr val="bg1"/>
                </a:solidFill>
                <a:latin typeface="Arial" panose="020B0604020202020204" pitchFamily="34" charset="0"/>
                <a:cs typeface="Arial" panose="020B0604020202020204" pitchFamily="34" charset="0"/>
                <a:hlinkClick r:id="rId8" tooltip="https://all-lawfirm.us14.list-manage.com/track/click?u=fbf575745406b1003998d2283&amp;id=79878f1d0e&amp;e=ff5492ff46">
                  <a:extLst>
                    <a:ext uri="{A12FA001-AC4F-418D-AE19-62706E023703}">
                      <ahyp:hlinkClr xmlns:ahyp="http://schemas.microsoft.com/office/drawing/2018/hyperlinkcolor" val="tx"/>
                    </a:ext>
                  </a:extLst>
                </a:hlinkClick>
              </a:rPr>
              <a:t>Rep. Jeff Leach (R – Allen)</a:t>
            </a:r>
            <a:r>
              <a:rPr lang="en-US" sz="1600" cap="all" dirty="0">
                <a:solidFill>
                  <a:schemeClr val="bg1"/>
                </a:solidFill>
                <a:latin typeface="Arial" panose="020B0604020202020204" pitchFamily="34" charset="0"/>
                <a:cs typeface="Arial" panose="020B0604020202020204" pitchFamily="34" charset="0"/>
              </a:rPr>
              <a:t>, amends Chapter 27 of the Property Code and provides that:</a:t>
            </a:r>
          </a:p>
          <a:p>
            <a:pPr marL="342900" marR="0" lvl="0" indent="-228600">
              <a:lnSpc>
                <a:spcPct val="110000"/>
              </a:lnSpc>
              <a:spcBef>
                <a:spcPts val="0"/>
              </a:spcBef>
              <a:spcAft>
                <a:spcPts val="600"/>
              </a:spcAft>
              <a:buClr>
                <a:schemeClr val="accent1">
                  <a:lumMod val="60000"/>
                  <a:lumOff val="40000"/>
                </a:schemeClr>
              </a:buClr>
              <a:buSzPct val="160000"/>
              <a:buFont typeface="Arial" panose="020B0604020202020204" pitchFamily="34" charset="0"/>
              <a:buChar char="•"/>
              <a:tabLst>
                <a:tab pos="457200" algn="l"/>
              </a:tabLst>
            </a:pPr>
            <a:r>
              <a:rPr lang="en-US" sz="1600" cap="all" dirty="0">
                <a:solidFill>
                  <a:schemeClr val="bg1"/>
                </a:solidFill>
                <a:latin typeface="Arial" panose="020B0604020202020204" pitchFamily="34" charset="0"/>
                <a:cs typeface="Arial" panose="020B0604020202020204" pitchFamily="34" charset="0"/>
              </a:rPr>
              <a:t>A contractor is liable only to the extent a defective condition proximately causes actual physical damage to the residence, an actual failure or lack of capability of a building component to perform its intended function or purpose, or a verifiable danger to the safety of the occupants of the residence.</a:t>
            </a:r>
          </a:p>
          <a:p>
            <a:pPr marL="342900" marR="0" lvl="0" indent="-228600">
              <a:lnSpc>
                <a:spcPct val="110000"/>
              </a:lnSpc>
              <a:spcBef>
                <a:spcPts val="0"/>
              </a:spcBef>
              <a:spcAft>
                <a:spcPts val="600"/>
              </a:spcAft>
              <a:buClr>
                <a:schemeClr val="accent1">
                  <a:lumMod val="60000"/>
                  <a:lumOff val="40000"/>
                </a:schemeClr>
              </a:buClr>
              <a:buSzPct val="160000"/>
              <a:buFont typeface="Arial" panose="020B0604020202020204" pitchFamily="34" charset="0"/>
              <a:buChar char="•"/>
              <a:tabLst>
                <a:tab pos="457200" algn="l"/>
              </a:tabLst>
            </a:pPr>
            <a:r>
              <a:rPr lang="en-US" sz="1600" cap="all" dirty="0">
                <a:solidFill>
                  <a:schemeClr val="bg1"/>
                </a:solidFill>
                <a:latin typeface="Arial" panose="020B0604020202020204" pitchFamily="34" charset="0"/>
                <a:cs typeface="Arial" panose="020B0604020202020204" pitchFamily="34" charset="0"/>
              </a:rPr>
              <a:t>A contractor is not liable for damages caused by the failure of a person other than the contractor to timely notify the contractor of a construction defect.</a:t>
            </a:r>
          </a:p>
          <a:p>
            <a:pPr marL="342900" marR="0" lvl="0" indent="-228600">
              <a:lnSpc>
                <a:spcPct val="110000"/>
              </a:lnSpc>
              <a:spcBef>
                <a:spcPts val="0"/>
              </a:spcBef>
              <a:spcAft>
                <a:spcPts val="600"/>
              </a:spcAft>
              <a:buClr>
                <a:schemeClr val="accent1">
                  <a:lumMod val="60000"/>
                  <a:lumOff val="40000"/>
                </a:schemeClr>
              </a:buClr>
              <a:buSzPct val="160000"/>
              <a:buFont typeface="Arial" panose="020B0604020202020204" pitchFamily="34" charset="0"/>
              <a:buChar char="•"/>
              <a:tabLst>
                <a:tab pos="457200" algn="l"/>
              </a:tabLst>
            </a:pPr>
            <a:r>
              <a:rPr lang="en-US" sz="1600" cap="all" dirty="0">
                <a:solidFill>
                  <a:schemeClr val="bg1"/>
                </a:solidFill>
                <a:latin typeface="Arial" panose="020B0604020202020204" pitchFamily="34" charset="0"/>
                <a:cs typeface="Arial" panose="020B0604020202020204" pitchFamily="34" charset="0"/>
              </a:rPr>
              <a:t>A contractor is not liable for normal cracking or shrinkage cracking. </a:t>
            </a:r>
          </a:p>
          <a:p>
            <a:pPr marL="342900" marR="0" lvl="0" indent="-228600">
              <a:lnSpc>
                <a:spcPct val="110000"/>
              </a:lnSpc>
              <a:spcBef>
                <a:spcPts val="0"/>
              </a:spcBef>
              <a:spcAft>
                <a:spcPts val="600"/>
              </a:spcAft>
              <a:buClr>
                <a:schemeClr val="accent1">
                  <a:lumMod val="60000"/>
                  <a:lumOff val="40000"/>
                </a:schemeClr>
              </a:buClr>
              <a:buSzPct val="160000"/>
              <a:buFont typeface="Arial" panose="020B0604020202020204" pitchFamily="34" charset="0"/>
              <a:buChar char="•"/>
              <a:tabLst>
                <a:tab pos="457200" algn="l"/>
              </a:tabLst>
            </a:pPr>
            <a:r>
              <a:rPr lang="en-US" sz="1600" cap="all" dirty="0">
                <a:solidFill>
                  <a:schemeClr val="bg1"/>
                </a:solidFill>
                <a:latin typeface="Arial" panose="020B0604020202020204" pitchFamily="34" charset="0"/>
                <a:cs typeface="Arial" panose="020B0604020202020204" pitchFamily="34" charset="0"/>
              </a:rPr>
              <a:t>(Cont. on next slide)</a:t>
            </a:r>
          </a:p>
        </p:txBody>
      </p:sp>
    </p:spTree>
    <p:extLst>
      <p:ext uri="{BB962C8B-B14F-4D97-AF65-F5344CB8AC3E}">
        <p14:creationId xmlns:p14="http://schemas.microsoft.com/office/powerpoint/2010/main" val="30912892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B9A34A26-8C1B-4AAD-9EA6-3B6A3AA1EDC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6" name="Group 25">
            <a:extLst>
              <a:ext uri="{FF2B5EF4-FFF2-40B4-BE49-F238E27FC236}">
                <a16:creationId xmlns:a16="http://schemas.microsoft.com/office/drawing/2014/main" id="{121C8873-D97B-452B-BF1E-467937DCE4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397" y="0"/>
            <a:ext cx="12005350" cy="6644081"/>
            <a:chOff x="-25397" y="0"/>
            <a:chExt cx="12005350" cy="6644081"/>
          </a:xfrm>
        </p:grpSpPr>
        <p:sp useBgFill="1">
          <p:nvSpPr>
            <p:cNvPr id="27" name="Rectangle 26">
              <a:extLst>
                <a:ext uri="{FF2B5EF4-FFF2-40B4-BE49-F238E27FC236}">
                  <a16:creationId xmlns:a16="http://schemas.microsoft.com/office/drawing/2014/main" id="{DAEB7262-0956-4A86-8330-8990579801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28" name="Freeform 11">
              <a:extLst>
                <a:ext uri="{FF2B5EF4-FFF2-40B4-BE49-F238E27FC236}">
                  <a16:creationId xmlns:a16="http://schemas.microsoft.com/office/drawing/2014/main" id="{AC272077-E577-420C-9FF5-1584AFA19C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9" name="Rectangle 28">
              <a:extLst>
                <a:ext uri="{FF2B5EF4-FFF2-40B4-BE49-F238E27FC236}">
                  <a16:creationId xmlns:a16="http://schemas.microsoft.com/office/drawing/2014/main" id="{61C2D3B0-6DCC-41C2-B673-18796E3643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pic>
        <p:nvPicPr>
          <p:cNvPr id="31" name="Picture 30">
            <a:extLst>
              <a:ext uri="{FF2B5EF4-FFF2-40B4-BE49-F238E27FC236}">
                <a16:creationId xmlns:a16="http://schemas.microsoft.com/office/drawing/2014/main" id="{34613DFD-35BD-4F1C-BCBE-6E6ED23EC5E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38" name="Rectangle 32">
            <a:extLst>
              <a:ext uri="{FF2B5EF4-FFF2-40B4-BE49-F238E27FC236}">
                <a16:creationId xmlns:a16="http://schemas.microsoft.com/office/drawing/2014/main" id="{5559E914-E0BA-4B8B-8FDE-5804BC0A49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pic>
        <p:nvPicPr>
          <p:cNvPr id="6" name="Picture 5" descr="Sunset silhouette of scaffolding in construction site">
            <a:extLst>
              <a:ext uri="{FF2B5EF4-FFF2-40B4-BE49-F238E27FC236}">
                <a16:creationId xmlns:a16="http://schemas.microsoft.com/office/drawing/2014/main" id="{BF0627CE-B4A6-CFC7-BE98-C0AF6E4480C1}"/>
              </a:ext>
            </a:extLst>
          </p:cNvPr>
          <p:cNvPicPr>
            <a:picLocks noChangeAspect="1"/>
          </p:cNvPicPr>
          <p:nvPr/>
        </p:nvPicPr>
        <p:blipFill rotWithShape="1">
          <a:blip r:embed="rId4"/>
          <a:srcRect l="26060" r="15749" b="-1"/>
          <a:stretch/>
        </p:blipFill>
        <p:spPr>
          <a:xfrm>
            <a:off x="6327849" y="234347"/>
            <a:ext cx="5146360" cy="5903415"/>
          </a:xfrm>
          <a:prstGeom prst="rect">
            <a:avLst/>
          </a:prstGeom>
          <a:ln>
            <a:noFill/>
          </a:ln>
        </p:spPr>
      </p:pic>
      <p:sp>
        <p:nvSpPr>
          <p:cNvPr id="39" name="Freeform 9">
            <a:extLst>
              <a:ext uri="{FF2B5EF4-FFF2-40B4-BE49-F238E27FC236}">
                <a16:creationId xmlns:a16="http://schemas.microsoft.com/office/drawing/2014/main" id="{70C6DD41-4774-4EFF-8ECE-168B19F1B2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37" name="Rectangle 36">
            <a:extLst>
              <a:ext uri="{FF2B5EF4-FFF2-40B4-BE49-F238E27FC236}">
                <a16:creationId xmlns:a16="http://schemas.microsoft.com/office/drawing/2014/main" id="{F4E4D31F-348A-4664-AA69-579EEB0A95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6094412" cy="6380796"/>
          </a:xfrm>
          <a:prstGeom prst="rect">
            <a:avLst/>
          </a:prstGeom>
          <a:gradFill flip="none" rotWithShape="1">
            <a:gsLst>
              <a:gs pos="34000">
                <a:schemeClr val="accent1"/>
              </a:gs>
              <a:gs pos="100000">
                <a:schemeClr val="accent1">
                  <a:lumMod val="60000"/>
                </a:schemeClr>
              </a:gs>
            </a:gsLst>
            <a:lin ang="8100000" scaled="1"/>
            <a:tileRect/>
          </a:gra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14DE2642-498C-A48C-FE4F-603164791AEA}"/>
              </a:ext>
            </a:extLst>
          </p:cNvPr>
          <p:cNvSpPr>
            <a:spLocks noGrp="1"/>
          </p:cNvSpPr>
          <p:nvPr>
            <p:ph type="title"/>
          </p:nvPr>
        </p:nvSpPr>
        <p:spPr>
          <a:xfrm>
            <a:off x="568568" y="117066"/>
            <a:ext cx="4957275" cy="1146825"/>
          </a:xfrm>
        </p:spPr>
        <p:txBody>
          <a:bodyPr vert="horz" lIns="91440" tIns="45720" rIns="91440" bIns="45720" rtlCol="0" anchor="ctr">
            <a:normAutofit/>
          </a:bodyPr>
          <a:lstStyle/>
          <a:p>
            <a:pPr algn="ctr"/>
            <a:r>
              <a:rPr lang="en-US" sz="3700" dirty="0">
                <a:solidFill>
                  <a:schemeClr val="bg1"/>
                </a:solidFill>
              </a:rPr>
              <a:t>Construction defects (Cont.)</a:t>
            </a:r>
          </a:p>
        </p:txBody>
      </p:sp>
      <p:sp>
        <p:nvSpPr>
          <p:cNvPr id="4" name="TextBox 3">
            <a:extLst>
              <a:ext uri="{FF2B5EF4-FFF2-40B4-BE49-F238E27FC236}">
                <a16:creationId xmlns:a16="http://schemas.microsoft.com/office/drawing/2014/main" id="{117E0783-08E9-8655-FFC2-E13F73A80866}"/>
              </a:ext>
            </a:extLst>
          </p:cNvPr>
          <p:cNvSpPr txBox="1"/>
          <p:nvPr/>
        </p:nvSpPr>
        <p:spPr>
          <a:xfrm>
            <a:off x="212047" y="1263892"/>
            <a:ext cx="5600923" cy="4995394"/>
          </a:xfrm>
          <a:prstGeom prst="rect">
            <a:avLst/>
          </a:prstGeom>
        </p:spPr>
        <p:txBody>
          <a:bodyPr vert="horz" lIns="91440" tIns="45720" rIns="91440" bIns="45720" rtlCol="0" anchor="ctr">
            <a:normAutofit fontScale="92500" lnSpcReduction="20000"/>
          </a:bodyPr>
          <a:lstStyle/>
          <a:p>
            <a:pPr marR="0">
              <a:lnSpc>
                <a:spcPct val="110000"/>
              </a:lnSpc>
              <a:spcBef>
                <a:spcPts val="0"/>
              </a:spcBef>
              <a:spcAft>
                <a:spcPts val="600"/>
              </a:spcAft>
              <a:buClr>
                <a:schemeClr val="accent1">
                  <a:lumMod val="60000"/>
                  <a:lumOff val="40000"/>
                </a:schemeClr>
              </a:buClr>
              <a:buSzPct val="160000"/>
            </a:pPr>
            <a:r>
              <a:rPr lang="en-US" sz="1400" cap="all" dirty="0">
                <a:solidFill>
                  <a:schemeClr val="bg1"/>
                </a:solidFill>
                <a:latin typeface="Arial" panose="020B0604020202020204" pitchFamily="34" charset="0"/>
                <a:cs typeface="Arial" panose="020B0604020202020204" pitchFamily="34" charset="0"/>
                <a:hlinkClick r:id="rId5" tooltip="https://all-lawfirm.us14.list-manage.com/track/click?u=fbf575745406b1003998d2283&amp;id=0d8b3d461a&amp;e=ff5492ff46">
                  <a:extLst>
                    <a:ext uri="{A12FA001-AC4F-418D-AE19-62706E023703}">
                      <ahyp:hlinkClr xmlns:ahyp="http://schemas.microsoft.com/office/drawing/2018/hyperlinkcolor" val="tx"/>
                    </a:ext>
                  </a:extLst>
                </a:hlinkClick>
              </a:rPr>
              <a:t>HB 2022 – Residential Construction Liability</a:t>
            </a:r>
            <a:r>
              <a:rPr lang="en-US" sz="1400" cap="all" dirty="0">
                <a:solidFill>
                  <a:schemeClr val="bg1"/>
                </a:solidFill>
                <a:latin typeface="Arial" panose="020B0604020202020204" pitchFamily="34" charset="0"/>
                <a:cs typeface="Arial" panose="020B0604020202020204" pitchFamily="34" charset="0"/>
              </a:rPr>
              <a:t> (</a:t>
            </a:r>
            <a:r>
              <a:rPr lang="en-US" sz="1400" i="1" cap="all" dirty="0">
                <a:solidFill>
                  <a:schemeClr val="bg1"/>
                </a:solidFill>
                <a:latin typeface="Arial" panose="020B0604020202020204" pitchFamily="34" charset="0"/>
                <a:cs typeface="Arial" panose="020B0604020202020204" pitchFamily="34" charset="0"/>
              </a:rPr>
              <a:t>Companion Bill:</a:t>
            </a:r>
            <a:r>
              <a:rPr lang="en-US" sz="1400" cap="all" dirty="0">
                <a:solidFill>
                  <a:schemeClr val="bg1"/>
                </a:solidFill>
                <a:latin typeface="Arial" panose="020B0604020202020204" pitchFamily="34" charset="0"/>
                <a:cs typeface="Arial" panose="020B0604020202020204" pitchFamily="34" charset="0"/>
              </a:rPr>
              <a:t> </a:t>
            </a:r>
            <a:r>
              <a:rPr lang="en-US" sz="1400" cap="all" dirty="0">
                <a:solidFill>
                  <a:schemeClr val="bg1"/>
                </a:solidFill>
                <a:latin typeface="Arial" panose="020B0604020202020204" pitchFamily="34" charset="0"/>
                <a:cs typeface="Arial" panose="020B0604020202020204" pitchFamily="34" charset="0"/>
                <a:hlinkClick r:id="rId6" tooltip="https://all-lawfirm.us14.list-manage.com/track/click?u=fbf575745406b1003998d2283&amp;id=7eb42a1966&amp;e=ff5492ff46">
                  <a:extLst>
                    <a:ext uri="{A12FA001-AC4F-418D-AE19-62706E023703}">
                      <ahyp:hlinkClr xmlns:ahyp="http://schemas.microsoft.com/office/drawing/2018/hyperlinkcolor" val="tx"/>
                    </a:ext>
                  </a:extLst>
                </a:hlinkClick>
              </a:rPr>
              <a:t>SB 873</a:t>
            </a:r>
            <a:r>
              <a:rPr lang="en-US" sz="1400" cap="all" dirty="0">
                <a:solidFill>
                  <a:schemeClr val="bg1"/>
                </a:solidFill>
                <a:latin typeface="Arial" panose="020B0604020202020204" pitchFamily="34" charset="0"/>
                <a:cs typeface="Arial" panose="020B0604020202020204" pitchFamily="34" charset="0"/>
              </a:rPr>
              <a:t>)</a:t>
            </a:r>
          </a:p>
          <a:p>
            <a:pPr marL="342900" marR="0" lvl="0" indent="-228600">
              <a:lnSpc>
                <a:spcPct val="110000"/>
              </a:lnSpc>
              <a:spcBef>
                <a:spcPts val="0"/>
              </a:spcBef>
              <a:spcAft>
                <a:spcPts val="600"/>
              </a:spcAft>
              <a:buClr>
                <a:schemeClr val="accent1">
                  <a:lumMod val="60000"/>
                  <a:lumOff val="40000"/>
                </a:schemeClr>
              </a:buClr>
              <a:buSzPct val="160000"/>
              <a:buFont typeface="Arial" panose="020B0604020202020204" pitchFamily="34" charset="0"/>
              <a:buChar char="•"/>
              <a:tabLst>
                <a:tab pos="457200" algn="l"/>
              </a:tabLst>
            </a:pPr>
            <a:r>
              <a:rPr lang="en-US" sz="1400" cap="all" dirty="0">
                <a:solidFill>
                  <a:schemeClr val="bg1"/>
                </a:solidFill>
                <a:latin typeface="Arial" panose="020B0604020202020204" pitchFamily="34" charset="0"/>
                <a:cs typeface="Arial" panose="020B0604020202020204" pitchFamily="34" charset="0"/>
              </a:rPr>
              <a:t>To maintain a breach of a warranty of habitability, a claimant must establish that a construction defect was latent on the date the residence was completed or title was conveyed to the original purchaser and the defect has rendered the residence uninhabitable for its intended use as a home.</a:t>
            </a:r>
          </a:p>
          <a:p>
            <a:pPr marL="342900" marR="0" lvl="0" indent="-228600">
              <a:lnSpc>
                <a:spcPct val="110000"/>
              </a:lnSpc>
              <a:spcBef>
                <a:spcPts val="0"/>
              </a:spcBef>
              <a:spcAft>
                <a:spcPts val="600"/>
              </a:spcAft>
              <a:buClr>
                <a:schemeClr val="accent1">
                  <a:lumMod val="60000"/>
                  <a:lumOff val="40000"/>
                </a:schemeClr>
              </a:buClr>
              <a:buSzPct val="160000"/>
              <a:buFont typeface="Arial" panose="020B0604020202020204" pitchFamily="34" charset="0"/>
              <a:buChar char="•"/>
              <a:tabLst>
                <a:tab pos="457200" algn="l"/>
              </a:tabLst>
            </a:pPr>
            <a:r>
              <a:rPr lang="en-US" sz="1400" cap="all" dirty="0">
                <a:solidFill>
                  <a:schemeClr val="bg1"/>
                </a:solidFill>
                <a:latin typeface="Arial" panose="020B0604020202020204" pitchFamily="34" charset="0"/>
                <a:cs typeface="Arial" panose="020B0604020202020204" pitchFamily="34" charset="0"/>
              </a:rPr>
              <a:t>A contractor must have up to three inspections during the 35-day right to cure period.</a:t>
            </a:r>
          </a:p>
          <a:p>
            <a:pPr marL="342900" marR="0" lvl="0" indent="-228600">
              <a:lnSpc>
                <a:spcPct val="110000"/>
              </a:lnSpc>
              <a:spcBef>
                <a:spcPts val="0"/>
              </a:spcBef>
              <a:spcAft>
                <a:spcPts val="600"/>
              </a:spcAft>
              <a:buClr>
                <a:schemeClr val="accent1">
                  <a:lumMod val="60000"/>
                  <a:lumOff val="40000"/>
                </a:schemeClr>
              </a:buClr>
              <a:buSzPct val="160000"/>
              <a:buFont typeface="Arial" panose="020B0604020202020204" pitchFamily="34" charset="0"/>
              <a:buChar char="•"/>
              <a:tabLst>
                <a:tab pos="457200" algn="l"/>
              </a:tabLst>
            </a:pPr>
            <a:r>
              <a:rPr lang="en-US" sz="1400" cap="all" dirty="0">
                <a:solidFill>
                  <a:schemeClr val="bg1"/>
                </a:solidFill>
                <a:latin typeface="Arial" panose="020B0604020202020204" pitchFamily="34" charset="0"/>
                <a:cs typeface="Arial" panose="020B0604020202020204" pitchFamily="34" charset="0"/>
              </a:rPr>
              <a:t>Recoverable damages will be limited only to economic damages as listed in the statute.</a:t>
            </a:r>
          </a:p>
          <a:p>
            <a:pPr marL="342900" marR="0" lvl="0" indent="-228600">
              <a:lnSpc>
                <a:spcPct val="110000"/>
              </a:lnSpc>
              <a:spcBef>
                <a:spcPts val="0"/>
              </a:spcBef>
              <a:spcAft>
                <a:spcPts val="600"/>
              </a:spcAft>
              <a:buClr>
                <a:schemeClr val="accent1">
                  <a:lumMod val="60000"/>
                  <a:lumOff val="40000"/>
                </a:schemeClr>
              </a:buClr>
              <a:buSzPct val="160000"/>
              <a:buFont typeface="Arial" panose="020B0604020202020204" pitchFamily="34" charset="0"/>
              <a:buChar char="•"/>
              <a:tabLst>
                <a:tab pos="457200" algn="l"/>
              </a:tabLst>
            </a:pPr>
            <a:r>
              <a:rPr lang="en-US" sz="1400" cap="all" dirty="0">
                <a:solidFill>
                  <a:schemeClr val="bg1"/>
                </a:solidFill>
                <a:latin typeface="Arial" panose="020B0604020202020204" pitchFamily="34" charset="0"/>
                <a:cs typeface="Arial" panose="020B0604020202020204" pitchFamily="34" charset="0"/>
              </a:rPr>
              <a:t>The court or arbitration tribunal may find that an offer of settlement by the contractor made after the applicable deadline is timely if the claimant failed to provide the contractor with evidence of the defect, or amended a claim to add a new alleged defect (or under circumstances beyond the contractor’s control).</a:t>
            </a:r>
          </a:p>
          <a:p>
            <a:pPr marL="342900" marR="0" lvl="0" indent="-228600">
              <a:lnSpc>
                <a:spcPct val="110000"/>
              </a:lnSpc>
              <a:spcBef>
                <a:spcPts val="0"/>
              </a:spcBef>
              <a:spcAft>
                <a:spcPts val="600"/>
              </a:spcAft>
              <a:buClr>
                <a:schemeClr val="accent1">
                  <a:lumMod val="60000"/>
                  <a:lumOff val="40000"/>
                </a:schemeClr>
              </a:buClr>
              <a:buSzPct val="160000"/>
              <a:buFont typeface="Arial" panose="020B0604020202020204" pitchFamily="34" charset="0"/>
              <a:buChar char="•"/>
              <a:tabLst>
                <a:tab pos="457200" algn="l"/>
              </a:tabLst>
            </a:pPr>
            <a:r>
              <a:rPr lang="en-US" sz="1400" cap="all" dirty="0">
                <a:solidFill>
                  <a:schemeClr val="bg1"/>
                </a:solidFill>
                <a:latin typeface="Arial" panose="020B0604020202020204" pitchFamily="34" charset="0"/>
                <a:cs typeface="Arial" panose="020B0604020202020204" pitchFamily="34" charset="0"/>
              </a:rPr>
              <a:t>Limitations applies to an arbitration proceeding as it does to a filing in court.</a:t>
            </a:r>
          </a:p>
          <a:p>
            <a:pPr marL="342900" marR="0" lvl="0" indent="-228600">
              <a:lnSpc>
                <a:spcPct val="110000"/>
              </a:lnSpc>
              <a:spcBef>
                <a:spcPts val="0"/>
              </a:spcBef>
              <a:spcAft>
                <a:spcPts val="600"/>
              </a:spcAft>
              <a:buClr>
                <a:schemeClr val="accent1">
                  <a:lumMod val="60000"/>
                  <a:lumOff val="40000"/>
                </a:schemeClr>
              </a:buClr>
              <a:buSzPct val="160000"/>
              <a:buFont typeface="Arial" panose="020B0604020202020204" pitchFamily="34" charset="0"/>
              <a:buChar char="•"/>
              <a:tabLst>
                <a:tab pos="457200" algn="l"/>
              </a:tabLst>
            </a:pPr>
            <a:r>
              <a:rPr lang="en-US" sz="1400" cap="all" dirty="0">
                <a:solidFill>
                  <a:schemeClr val="bg1"/>
                </a:solidFill>
                <a:latin typeface="Arial" panose="020B0604020202020204" pitchFamily="34" charset="0"/>
                <a:cs typeface="Arial" panose="020B0604020202020204" pitchFamily="34" charset="0"/>
              </a:rPr>
              <a:t>HB 2022 also repeals § 27.004(l), § 27.0042(b), and § 27.007(c).</a:t>
            </a:r>
          </a:p>
          <a:p>
            <a:pPr marL="342900" marR="0" lvl="0" indent="-228600">
              <a:lnSpc>
                <a:spcPct val="110000"/>
              </a:lnSpc>
              <a:spcBef>
                <a:spcPts val="0"/>
              </a:spcBef>
              <a:spcAft>
                <a:spcPts val="600"/>
              </a:spcAft>
              <a:buClr>
                <a:schemeClr val="accent1">
                  <a:lumMod val="60000"/>
                  <a:lumOff val="40000"/>
                </a:schemeClr>
              </a:buClr>
              <a:buSzPct val="160000"/>
              <a:buFont typeface="Arial" panose="020B0604020202020204" pitchFamily="34" charset="0"/>
              <a:buChar char="•"/>
              <a:tabLst>
                <a:tab pos="457200" algn="l"/>
              </a:tabLst>
            </a:pPr>
            <a:r>
              <a:rPr lang="en-US" sz="1400" i="1" cap="all" dirty="0">
                <a:solidFill>
                  <a:schemeClr val="bg1"/>
                </a:solidFill>
                <a:latin typeface="Arial" panose="020B0604020202020204" pitchFamily="34" charset="0"/>
                <a:cs typeface="Arial" panose="020B0604020202020204" pitchFamily="34" charset="0"/>
              </a:rPr>
              <a:t>Effective date:  </a:t>
            </a:r>
            <a:r>
              <a:rPr lang="en-US" sz="1400" cap="all" dirty="0">
                <a:solidFill>
                  <a:schemeClr val="bg1"/>
                </a:solidFill>
                <a:latin typeface="Arial" panose="020B0604020202020204" pitchFamily="34" charset="0"/>
                <a:cs typeface="Arial" panose="020B0604020202020204" pitchFamily="34" charset="0"/>
              </a:rPr>
              <a:t>September 1, 2023.</a:t>
            </a:r>
          </a:p>
        </p:txBody>
      </p:sp>
    </p:spTree>
    <p:extLst>
      <p:ext uri="{BB962C8B-B14F-4D97-AF65-F5344CB8AC3E}">
        <p14:creationId xmlns:p14="http://schemas.microsoft.com/office/powerpoint/2010/main" val="4330977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1FC91F8-A9A4-4931-ADD3-6385B946ADC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2" name="Group 11">
            <a:extLst>
              <a:ext uri="{FF2B5EF4-FFF2-40B4-BE49-F238E27FC236}">
                <a16:creationId xmlns:a16="http://schemas.microsoft.com/office/drawing/2014/main" id="{67C80586-1D3A-442E-954F-27ADFD06D75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397" y="0"/>
            <a:ext cx="12005350" cy="6644081"/>
            <a:chOff x="-25397" y="0"/>
            <a:chExt cx="12005350" cy="6644081"/>
          </a:xfrm>
        </p:grpSpPr>
        <p:sp useBgFill="1">
          <p:nvSpPr>
            <p:cNvPr id="13" name="Rectangle 12">
              <a:extLst>
                <a:ext uri="{FF2B5EF4-FFF2-40B4-BE49-F238E27FC236}">
                  <a16:creationId xmlns:a16="http://schemas.microsoft.com/office/drawing/2014/main" id="{858C4D1A-997A-4247-81B4-7D82B586C6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4" name="Freeform 11">
              <a:extLst>
                <a:ext uri="{FF2B5EF4-FFF2-40B4-BE49-F238E27FC236}">
                  <a16:creationId xmlns:a16="http://schemas.microsoft.com/office/drawing/2014/main" id="{E701EA35-9E87-449F-96DA-9533E3CD6B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5" name="Rectangle 14">
              <a:extLst>
                <a:ext uri="{FF2B5EF4-FFF2-40B4-BE49-F238E27FC236}">
                  <a16:creationId xmlns:a16="http://schemas.microsoft.com/office/drawing/2014/main" id="{3453FC02-44BF-4E48-A475-879BEE614C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pic>
        <p:nvPicPr>
          <p:cNvPr id="17" name="Picture 16">
            <a:extLst>
              <a:ext uri="{FF2B5EF4-FFF2-40B4-BE49-F238E27FC236}">
                <a16:creationId xmlns:a16="http://schemas.microsoft.com/office/drawing/2014/main" id="{03D882EE-1C56-42A4-97AB-8DBF40EC55E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9" name="Rectangle 18">
            <a:extLst>
              <a:ext uri="{FF2B5EF4-FFF2-40B4-BE49-F238E27FC236}">
                <a16:creationId xmlns:a16="http://schemas.microsoft.com/office/drawing/2014/main" id="{994414B8-51D2-48F2-B08F-F3F515D09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pic>
        <p:nvPicPr>
          <p:cNvPr id="7" name="Graphic 6" descr="Hospital">
            <a:extLst>
              <a:ext uri="{FF2B5EF4-FFF2-40B4-BE49-F238E27FC236}">
                <a16:creationId xmlns:a16="http://schemas.microsoft.com/office/drawing/2014/main" id="{B436746C-8773-95FC-F582-2DCAFD4C0AF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562455" y="859204"/>
            <a:ext cx="4677405" cy="4677405"/>
          </a:xfrm>
          <a:prstGeom prst="rect">
            <a:avLst/>
          </a:prstGeom>
          <a:ln>
            <a:noFill/>
          </a:ln>
        </p:spPr>
      </p:pic>
      <p:sp>
        <p:nvSpPr>
          <p:cNvPr id="21" name="Freeform 9">
            <a:extLst>
              <a:ext uri="{FF2B5EF4-FFF2-40B4-BE49-F238E27FC236}">
                <a16:creationId xmlns:a16="http://schemas.microsoft.com/office/drawing/2014/main" id="{B9111584-21F2-41C8-AB8B-AE21FF686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3" name="Rectangle 22">
            <a:extLst>
              <a:ext uri="{FF2B5EF4-FFF2-40B4-BE49-F238E27FC236}">
                <a16:creationId xmlns:a16="http://schemas.microsoft.com/office/drawing/2014/main" id="{36B69345-695D-4D04-96EA-0EAA72398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6094412" cy="6380796"/>
          </a:xfrm>
          <a:prstGeom prst="rect">
            <a:avLst/>
          </a:prstGeom>
          <a:gradFill flip="none" rotWithShape="1">
            <a:gsLst>
              <a:gs pos="34000">
                <a:schemeClr val="accent1"/>
              </a:gs>
              <a:gs pos="100000">
                <a:schemeClr val="accent1">
                  <a:lumMod val="60000"/>
                </a:schemeClr>
              </a:gs>
            </a:gsLst>
            <a:lin ang="8100000" scaled="1"/>
            <a:tileRect/>
          </a:gra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80EBB9EC-DDCB-D549-8BFA-371C06D6871E}"/>
              </a:ext>
            </a:extLst>
          </p:cNvPr>
          <p:cNvSpPr>
            <a:spLocks noGrp="1"/>
          </p:cNvSpPr>
          <p:nvPr>
            <p:ph type="title"/>
          </p:nvPr>
        </p:nvSpPr>
        <p:spPr>
          <a:xfrm>
            <a:off x="653142" y="438486"/>
            <a:ext cx="4957275" cy="1146825"/>
          </a:xfrm>
        </p:spPr>
        <p:txBody>
          <a:bodyPr vert="horz" lIns="91440" tIns="45720" rIns="91440" bIns="45720" rtlCol="0" anchor="ctr">
            <a:normAutofit/>
          </a:bodyPr>
          <a:lstStyle/>
          <a:p>
            <a:r>
              <a:rPr lang="en-US" sz="4200" dirty="0">
                <a:solidFill>
                  <a:schemeClr val="bg1"/>
                </a:solidFill>
              </a:rPr>
              <a:t>Healthcare liability</a:t>
            </a:r>
          </a:p>
        </p:txBody>
      </p:sp>
      <p:sp>
        <p:nvSpPr>
          <p:cNvPr id="3" name="TextBox 2">
            <a:extLst>
              <a:ext uri="{FF2B5EF4-FFF2-40B4-BE49-F238E27FC236}">
                <a16:creationId xmlns:a16="http://schemas.microsoft.com/office/drawing/2014/main" id="{75C0FA2C-88F9-054E-9BF0-0CEE3599B814}"/>
              </a:ext>
            </a:extLst>
          </p:cNvPr>
          <p:cNvSpPr txBox="1"/>
          <p:nvPr/>
        </p:nvSpPr>
        <p:spPr>
          <a:xfrm>
            <a:off x="212048" y="1360714"/>
            <a:ext cx="5666238" cy="4806807"/>
          </a:xfrm>
          <a:prstGeom prst="rect">
            <a:avLst/>
          </a:prstGeom>
        </p:spPr>
        <p:txBody>
          <a:bodyPr vert="horz" lIns="91440" tIns="45720" rIns="91440" bIns="45720" rtlCol="0" anchor="ctr">
            <a:normAutofit lnSpcReduction="10000"/>
          </a:bodyPr>
          <a:lstStyle/>
          <a:p>
            <a:pPr marR="0" algn="ctr">
              <a:lnSpc>
                <a:spcPct val="110000"/>
              </a:lnSpc>
              <a:spcBef>
                <a:spcPts val="0"/>
              </a:spcBef>
              <a:spcAft>
                <a:spcPts val="600"/>
              </a:spcAft>
              <a:buClr>
                <a:schemeClr val="accent1">
                  <a:lumMod val="60000"/>
                  <a:lumOff val="40000"/>
                </a:schemeClr>
              </a:buClr>
              <a:buSzPct val="160000"/>
            </a:pPr>
            <a:r>
              <a:rPr lang="en-US" sz="1600" cap="all" dirty="0">
                <a:solidFill>
                  <a:schemeClr val="bg1"/>
                </a:solidFill>
                <a:latin typeface="Arial" panose="020B0604020202020204" pitchFamily="34" charset="0"/>
                <a:cs typeface="Arial" panose="020B0604020202020204" pitchFamily="34" charset="0"/>
                <a:hlinkClick r:id="rId6" tooltip="https://all-lawfirm.us14.list-manage.com/track/click?u=fbf575745406b1003998d2283&amp;id=e0d8108231&amp;e=ff5492ff46">
                  <a:extLst>
                    <a:ext uri="{A12FA001-AC4F-418D-AE19-62706E023703}">
                      <ahyp:hlinkClr xmlns:ahyp="http://schemas.microsoft.com/office/drawing/2018/hyperlinkcolor" val="tx"/>
                    </a:ext>
                  </a:extLst>
                </a:hlinkClick>
              </a:rPr>
              <a:t>SB 2171 – Qualification of Experts in Certain Healthcare Liability Claims</a:t>
            </a:r>
            <a:r>
              <a:rPr lang="en-US" sz="1600" cap="all" dirty="0">
                <a:solidFill>
                  <a:schemeClr val="bg1"/>
                </a:solidFill>
                <a:latin typeface="Arial" panose="020B0604020202020204" pitchFamily="34" charset="0"/>
                <a:cs typeface="Arial" panose="020B0604020202020204" pitchFamily="34" charset="0"/>
              </a:rPr>
              <a:t> (</a:t>
            </a:r>
            <a:r>
              <a:rPr lang="en-US" sz="1600" i="1" cap="all" dirty="0">
                <a:solidFill>
                  <a:schemeClr val="bg1"/>
                </a:solidFill>
                <a:latin typeface="Arial" panose="020B0604020202020204" pitchFamily="34" charset="0"/>
                <a:cs typeface="Arial" panose="020B0604020202020204" pitchFamily="34" charset="0"/>
              </a:rPr>
              <a:t>Companion</a:t>
            </a:r>
            <a:r>
              <a:rPr lang="en-US" sz="1600" cap="all" dirty="0">
                <a:solidFill>
                  <a:schemeClr val="bg1"/>
                </a:solidFill>
                <a:latin typeface="Arial" panose="020B0604020202020204" pitchFamily="34" charset="0"/>
                <a:cs typeface="Arial" panose="020B0604020202020204" pitchFamily="34" charset="0"/>
              </a:rPr>
              <a:t>: </a:t>
            </a:r>
            <a:r>
              <a:rPr lang="en-US" sz="1600" cap="all" dirty="0">
                <a:solidFill>
                  <a:schemeClr val="bg1"/>
                </a:solidFill>
                <a:latin typeface="Arial" panose="020B0604020202020204" pitchFamily="34" charset="0"/>
                <a:cs typeface="Arial" panose="020B0604020202020204" pitchFamily="34" charset="0"/>
                <a:hlinkClick r:id="rId7" tooltip="https://all-lawfirm.us14.list-manage.com/track/click?u=fbf575745406b1003998d2283&amp;id=a5b34f08a4&amp;e=ff5492ff46">
                  <a:extLst>
                    <a:ext uri="{A12FA001-AC4F-418D-AE19-62706E023703}">
                      <ahyp:hlinkClr xmlns:ahyp="http://schemas.microsoft.com/office/drawing/2018/hyperlinkcolor" val="tx"/>
                    </a:ext>
                  </a:extLst>
                </a:hlinkClick>
              </a:rPr>
              <a:t>HB 1791</a:t>
            </a:r>
            <a:r>
              <a:rPr lang="en-US" sz="1600" cap="all" dirty="0">
                <a:solidFill>
                  <a:schemeClr val="bg1"/>
                </a:solidFill>
                <a:latin typeface="Arial" panose="020B0604020202020204" pitchFamily="34" charset="0"/>
                <a:cs typeface="Arial" panose="020B0604020202020204" pitchFamily="34" charset="0"/>
              </a:rPr>
              <a:t>)</a:t>
            </a:r>
          </a:p>
          <a:p>
            <a:pPr marR="0" algn="ctr">
              <a:lnSpc>
                <a:spcPct val="110000"/>
              </a:lnSpc>
              <a:spcBef>
                <a:spcPts val="0"/>
              </a:spcBef>
              <a:spcAft>
                <a:spcPts val="600"/>
              </a:spcAft>
              <a:buClr>
                <a:schemeClr val="accent1">
                  <a:lumMod val="60000"/>
                  <a:lumOff val="40000"/>
                </a:schemeClr>
              </a:buClr>
              <a:buSzPct val="160000"/>
            </a:pPr>
            <a:endParaRPr lang="en-US" sz="1600" cap="all" dirty="0">
              <a:solidFill>
                <a:schemeClr val="bg1"/>
              </a:solidFill>
              <a:latin typeface="Arial" panose="020B0604020202020204" pitchFamily="34" charset="0"/>
              <a:cs typeface="Arial" panose="020B0604020202020204" pitchFamily="34" charset="0"/>
            </a:endParaRPr>
          </a:p>
          <a:p>
            <a:pPr marL="342900" marR="0" lvl="0" indent="-228600">
              <a:lnSpc>
                <a:spcPct val="110000"/>
              </a:lnSpc>
              <a:spcBef>
                <a:spcPts val="0"/>
              </a:spcBef>
              <a:spcAft>
                <a:spcPts val="600"/>
              </a:spcAft>
              <a:buClr>
                <a:schemeClr val="accent1">
                  <a:lumMod val="60000"/>
                  <a:lumOff val="40000"/>
                </a:schemeClr>
              </a:buClr>
              <a:buSzPct val="160000"/>
              <a:buFont typeface="Arial" panose="020B0604020202020204" pitchFamily="34" charset="0"/>
              <a:buChar char="•"/>
              <a:tabLst>
                <a:tab pos="457200" algn="l"/>
              </a:tabLst>
            </a:pPr>
            <a:r>
              <a:rPr lang="en-US" sz="1600" cap="all" dirty="0">
                <a:solidFill>
                  <a:schemeClr val="bg1"/>
                </a:solidFill>
                <a:latin typeface="Arial" panose="020B0604020202020204" pitchFamily="34" charset="0"/>
                <a:cs typeface="Arial" panose="020B0604020202020204" pitchFamily="34" charset="0"/>
              </a:rPr>
              <a:t>Summary:      SB 2171, filed by </a:t>
            </a:r>
            <a:r>
              <a:rPr lang="en-US" sz="1600" cap="all" dirty="0">
                <a:solidFill>
                  <a:schemeClr val="bg1"/>
                </a:solidFill>
                <a:latin typeface="Arial" panose="020B0604020202020204" pitchFamily="34" charset="0"/>
                <a:cs typeface="Arial" panose="020B0604020202020204" pitchFamily="34" charset="0"/>
                <a:hlinkClick r:id="rId8" tooltip="https://all-lawfirm.us14.list-manage.com/track/click?u=fbf575745406b1003998d2283&amp;id=53a43fa011&amp;e=ff5492ff46">
                  <a:extLst>
                    <a:ext uri="{A12FA001-AC4F-418D-AE19-62706E023703}">
                      <ahyp:hlinkClr xmlns:ahyp="http://schemas.microsoft.com/office/drawing/2018/hyperlinkcolor" val="tx"/>
                    </a:ext>
                  </a:extLst>
                </a:hlinkClick>
              </a:rPr>
              <a:t>Sen. Carol Alvarado (D – Houston)</a:t>
            </a:r>
            <a:r>
              <a:rPr lang="en-US" sz="1600" cap="all" dirty="0">
                <a:solidFill>
                  <a:schemeClr val="bg1"/>
                </a:solidFill>
                <a:latin typeface="Arial" panose="020B0604020202020204" pitchFamily="34" charset="0"/>
                <a:cs typeface="Arial" panose="020B0604020202020204" pitchFamily="34" charset="0"/>
              </a:rPr>
              <a:t>, would amend the CPRC to provide that, in suits involving a health care liability claim against a chiropractor, a person may qualify as an expert witness on the issue of the causal relationship between an alleged departure from accepted standards of care and the injury, harm, or damages claimed if the person is a chiropractor or physician and is otherwise qualified to render opinions on that causal relationship under the Texas Rules of Evidence.</a:t>
            </a:r>
          </a:p>
          <a:p>
            <a:pPr marL="342900" marR="0" lvl="0" indent="-228600">
              <a:lnSpc>
                <a:spcPct val="110000"/>
              </a:lnSpc>
              <a:spcBef>
                <a:spcPts val="0"/>
              </a:spcBef>
              <a:spcAft>
                <a:spcPts val="600"/>
              </a:spcAft>
              <a:buClr>
                <a:schemeClr val="accent1">
                  <a:lumMod val="60000"/>
                  <a:lumOff val="40000"/>
                </a:schemeClr>
              </a:buClr>
              <a:buSzPct val="160000"/>
              <a:buFont typeface="Arial" panose="020B0604020202020204" pitchFamily="34" charset="0"/>
              <a:buChar char="•"/>
              <a:tabLst>
                <a:tab pos="457200" algn="l"/>
              </a:tabLst>
            </a:pPr>
            <a:r>
              <a:rPr lang="en-US" sz="1600" i="1" cap="all" dirty="0">
                <a:solidFill>
                  <a:schemeClr val="bg1"/>
                </a:solidFill>
                <a:latin typeface="Arial" panose="020B0604020202020204" pitchFamily="34" charset="0"/>
                <a:cs typeface="Arial" panose="020B0604020202020204" pitchFamily="34" charset="0"/>
              </a:rPr>
              <a:t>Effective date:  </a:t>
            </a:r>
            <a:r>
              <a:rPr lang="en-US" sz="1600" cap="all" dirty="0">
                <a:solidFill>
                  <a:schemeClr val="bg1"/>
                </a:solidFill>
                <a:latin typeface="Arial" panose="020B0604020202020204" pitchFamily="34" charset="0"/>
                <a:cs typeface="Arial" panose="020B0604020202020204" pitchFamily="34" charset="0"/>
              </a:rPr>
              <a:t>September 1, 2023</a:t>
            </a:r>
          </a:p>
        </p:txBody>
      </p:sp>
    </p:spTree>
    <p:extLst>
      <p:ext uri="{BB962C8B-B14F-4D97-AF65-F5344CB8AC3E}">
        <p14:creationId xmlns:p14="http://schemas.microsoft.com/office/powerpoint/2010/main" val="27847922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D4DE3-0EA6-A9A5-E3DA-C3DFC503D474}"/>
              </a:ext>
            </a:extLst>
          </p:cNvPr>
          <p:cNvSpPr>
            <a:spLocks noGrp="1"/>
          </p:cNvSpPr>
          <p:nvPr>
            <p:ph type="title"/>
          </p:nvPr>
        </p:nvSpPr>
        <p:spPr/>
        <p:txBody>
          <a:bodyPr/>
          <a:lstStyle/>
          <a:p>
            <a:r>
              <a:rPr lang="en-US" dirty="0"/>
              <a:t>Judiciary privacy</a:t>
            </a:r>
          </a:p>
        </p:txBody>
      </p:sp>
      <p:sp>
        <p:nvSpPr>
          <p:cNvPr id="3" name="TextBox 2">
            <a:extLst>
              <a:ext uri="{FF2B5EF4-FFF2-40B4-BE49-F238E27FC236}">
                <a16:creationId xmlns:a16="http://schemas.microsoft.com/office/drawing/2014/main" id="{01A276AE-3DAE-D563-794B-595A3C11DC65}"/>
              </a:ext>
            </a:extLst>
          </p:cNvPr>
          <p:cNvSpPr txBox="1"/>
          <p:nvPr/>
        </p:nvSpPr>
        <p:spPr>
          <a:xfrm>
            <a:off x="746760" y="2087880"/>
            <a:ext cx="10820400" cy="3416320"/>
          </a:xfrm>
          <a:prstGeom prst="rect">
            <a:avLst/>
          </a:prstGeom>
          <a:noFill/>
        </p:spPr>
        <p:txBody>
          <a:bodyPr wrap="square" rtlCol="0">
            <a:spAutoFit/>
          </a:bodyPr>
          <a:lstStyle/>
          <a:p>
            <a:pPr marL="0" marR="0" algn="just">
              <a:spcBef>
                <a:spcPts val="0"/>
              </a:spcBef>
              <a:spcAft>
                <a:spcPts val="0"/>
              </a:spcAft>
            </a:pPr>
            <a:r>
              <a:rPr lang="en-US" sz="1800" kern="0" dirty="0">
                <a:solidFill>
                  <a:srgbClr val="0000CD"/>
                </a:solidFill>
                <a:effectLst/>
                <a:latin typeface="Arial" panose="020B0604020202020204" pitchFamily="34" charset="0"/>
                <a:ea typeface="Times New Roman" panose="02020603050405020304" pitchFamily="18" charset="0"/>
                <a:cs typeface="Times New Roman (Body CS)"/>
                <a:hlinkClick r:id="rId2" tooltip="https://all-lawfirm.us14.list-manage.com/track/click?u=fbf575745406b1003998d2283&amp;id=1486730bf7&amp;e=ff5492ff46"/>
              </a:rPr>
              <a:t>SB 372 – Creating a Criminal Offense for the Unauthorized Disclosure of Judicial Opinion</a:t>
            </a:r>
            <a:r>
              <a:rPr lang="en-US" sz="1800" kern="0" dirty="0">
                <a:solidFill>
                  <a:srgbClr val="0000CD"/>
                </a:solidFill>
                <a:effectLst/>
                <a:latin typeface="Arial" panose="020B0604020202020204" pitchFamily="34" charset="0"/>
                <a:ea typeface="Times New Roman" panose="02020603050405020304" pitchFamily="18" charset="0"/>
                <a:cs typeface="Times New Roman (Body CS)"/>
                <a:hlinkClick r:id="rId3" tooltip="https://all-lawfirm.us14.list-manage.com/track/click?u=fbf575745406b1003998d2283&amp;id=980dc4b63b&amp;e=ff5492ff46"/>
              </a:rPr>
              <a:t>s</a:t>
            </a:r>
            <a:r>
              <a:rPr lang="en-US" sz="1800" kern="0" dirty="0">
                <a:solidFill>
                  <a:srgbClr val="000000"/>
                </a:solidFill>
                <a:effectLst/>
                <a:latin typeface="Arial" panose="020B0604020202020204" pitchFamily="34" charset="0"/>
                <a:ea typeface="Times New Roman" panose="02020603050405020304" pitchFamily="18" charset="0"/>
                <a:cs typeface="Times New Roman (Body CS)"/>
              </a:rPr>
              <a:t> (</a:t>
            </a:r>
            <a:r>
              <a:rPr lang="en-US" sz="1800" i="1" kern="0" dirty="0">
                <a:solidFill>
                  <a:srgbClr val="000000"/>
                </a:solidFill>
                <a:effectLst/>
                <a:latin typeface="Arial" panose="020B0604020202020204" pitchFamily="34" charset="0"/>
                <a:ea typeface="Times New Roman" panose="02020603050405020304" pitchFamily="18" charset="0"/>
                <a:cs typeface="Times New Roman (Body CS)"/>
              </a:rPr>
              <a:t>Companion: </a:t>
            </a:r>
            <a:r>
              <a:rPr lang="en-US" sz="1800" kern="0" dirty="0">
                <a:solidFill>
                  <a:srgbClr val="0000CD"/>
                </a:solidFill>
                <a:effectLst/>
                <a:latin typeface="Arial" panose="020B0604020202020204" pitchFamily="34" charset="0"/>
                <a:ea typeface="Times New Roman" panose="02020603050405020304" pitchFamily="18" charset="0"/>
                <a:cs typeface="Times New Roman (Body CS)"/>
                <a:hlinkClick r:id="rId4" tooltip="https://all-lawfirm.us14.list-manage.com/track/click?u=fbf575745406b1003998d2283&amp;id=d48bb94513&amp;e=ff5492ff46"/>
              </a:rPr>
              <a:t>HB 1741</a:t>
            </a:r>
            <a:r>
              <a:rPr lang="en-US" sz="1800" kern="0" dirty="0">
                <a:solidFill>
                  <a:srgbClr val="000000"/>
                </a:solidFill>
                <a:effectLst/>
                <a:latin typeface="Arial" panose="020B0604020202020204" pitchFamily="34" charset="0"/>
                <a:ea typeface="Times New Roman" panose="02020603050405020304" pitchFamily="18" charset="0"/>
                <a:cs typeface="Times New Roman (Body CS)"/>
              </a:rPr>
              <a:t>)</a:t>
            </a:r>
            <a:endParaRPr lang="en-US" sz="1800" kern="100" dirty="0">
              <a:effectLst/>
              <a:latin typeface="Palatino" pitchFamily="2" charset="77"/>
              <a:ea typeface="Calibri" panose="020F0502020204030204" pitchFamily="34" charset="0"/>
              <a:cs typeface="Times New Roman (Body CS)"/>
            </a:endParaRPr>
          </a:p>
          <a:p>
            <a:pPr marL="342900" marR="0" lvl="0" indent="-342900" algn="just">
              <a:spcBef>
                <a:spcPts val="0"/>
              </a:spcBef>
              <a:spcAft>
                <a:spcPts val="0"/>
              </a:spcAft>
              <a:buSzPts val="1000"/>
              <a:buFont typeface="Symbol" pitchFamily="2" charset="2"/>
              <a:buChar char=""/>
              <a:tabLst>
                <a:tab pos="457200" algn="l"/>
              </a:tabLst>
            </a:pPr>
            <a:r>
              <a:rPr lang="en-US" sz="1800" b="1" kern="0" dirty="0">
                <a:solidFill>
                  <a:srgbClr val="000000"/>
                </a:solidFill>
                <a:effectLst/>
                <a:latin typeface="Arial" panose="020B0604020202020204" pitchFamily="34" charset="0"/>
                <a:ea typeface="Times New Roman" panose="02020603050405020304" pitchFamily="18" charset="0"/>
                <a:cs typeface="Times New Roman (Body CS)"/>
              </a:rPr>
              <a:t>Summary: </a:t>
            </a:r>
            <a:r>
              <a:rPr lang="en-US" sz="1800" kern="0" dirty="0">
                <a:solidFill>
                  <a:srgbClr val="000000"/>
                </a:solidFill>
                <a:effectLst/>
                <a:latin typeface="Arial" panose="020B0604020202020204" pitchFamily="34" charset="0"/>
                <a:ea typeface="Times New Roman" panose="02020603050405020304" pitchFamily="18" charset="0"/>
                <a:cs typeface="Times New Roman (Body CS)"/>
              </a:rPr>
              <a:t>SB 372, filed by </a:t>
            </a:r>
            <a:r>
              <a:rPr lang="en-US" sz="1800" kern="0" dirty="0">
                <a:solidFill>
                  <a:srgbClr val="0000CD"/>
                </a:solidFill>
                <a:effectLst/>
                <a:latin typeface="Arial" panose="020B0604020202020204" pitchFamily="34" charset="0"/>
                <a:ea typeface="Times New Roman" panose="02020603050405020304" pitchFamily="18" charset="0"/>
                <a:cs typeface="Times New Roman (Body CS)"/>
                <a:hlinkClick r:id="rId5" tooltip="https://all-lawfirm.us14.list-manage.com/track/click?u=fbf575745406b1003998d2283&amp;id=5310f05ca9&amp;e=ff5492ff46"/>
              </a:rPr>
              <a:t>Sen. Joan Huffman (R – Houston)</a:t>
            </a:r>
            <a:r>
              <a:rPr lang="en-US" sz="1800" kern="0" dirty="0">
                <a:solidFill>
                  <a:srgbClr val="000000"/>
                </a:solidFill>
                <a:effectLst/>
                <a:latin typeface="Arial" panose="020B0604020202020204" pitchFamily="34" charset="0"/>
                <a:ea typeface="Times New Roman" panose="02020603050405020304" pitchFamily="18" charset="0"/>
                <a:cs typeface="Times New Roman (Body CS)"/>
              </a:rPr>
              <a:t>, amends the Government Code to make it a Class A misdemeanor for a person, other than a justice or judge, with access to non-public judicial work product to knowingly disclose the contents of any non-public judicial work product to a person who is not a justice, judge, court staff attorney, court clerk, law clerk, employee of an agency established under Chapter 71 (Judicial Council) or 72 (Office of Court Administration) of the Government Code, or other court staff routinely involved in crafting an opinion or decision for an adjudicatory proceeding.  However, it will be a defense to prosecution if the disclosure was authorized either in writing by the justice or judge for whom the work product is prepared or under Texas Supreme Court rules.</a:t>
            </a:r>
            <a:endParaRPr lang="en-US" sz="1800" kern="100" dirty="0">
              <a:solidFill>
                <a:srgbClr val="000000"/>
              </a:solidFill>
              <a:effectLst/>
              <a:latin typeface="Palatino" pitchFamily="2" charset="77"/>
              <a:ea typeface="Calibri" panose="020F0502020204030204" pitchFamily="34" charset="0"/>
              <a:cs typeface="Times New Roman (Body CS)"/>
            </a:endParaRPr>
          </a:p>
          <a:p>
            <a:pPr marL="342900" marR="0" lvl="0" indent="-342900" algn="just">
              <a:spcBef>
                <a:spcPts val="0"/>
              </a:spcBef>
              <a:spcAft>
                <a:spcPts val="0"/>
              </a:spcAft>
              <a:buSzPts val="1000"/>
              <a:buFont typeface="Symbol" pitchFamily="2" charset="2"/>
              <a:buChar char=""/>
              <a:tabLst>
                <a:tab pos="457200" algn="l"/>
              </a:tabLst>
            </a:pPr>
            <a:r>
              <a:rPr lang="en-US" sz="1800" i="1" kern="0" dirty="0">
                <a:solidFill>
                  <a:srgbClr val="000000"/>
                </a:solidFill>
                <a:effectLst/>
                <a:latin typeface="Arial" panose="020B0604020202020204" pitchFamily="34" charset="0"/>
                <a:ea typeface="Times New Roman" panose="02020603050405020304" pitchFamily="18" charset="0"/>
                <a:cs typeface="Times New Roman (Body CS)"/>
              </a:rPr>
              <a:t>Effective date: </a:t>
            </a:r>
            <a:r>
              <a:rPr lang="en-US" sz="1800" kern="0" dirty="0">
                <a:solidFill>
                  <a:srgbClr val="FF0000"/>
                </a:solidFill>
                <a:effectLst/>
                <a:latin typeface="Arial" panose="020B0604020202020204" pitchFamily="34" charset="0"/>
                <a:ea typeface="Times New Roman" panose="02020603050405020304" pitchFamily="18" charset="0"/>
                <a:cs typeface="Times New Roman (Body CS)"/>
              </a:rPr>
              <a:t>September 1, 2023</a:t>
            </a:r>
            <a:r>
              <a:rPr lang="en-US" sz="1800" kern="0" dirty="0">
                <a:solidFill>
                  <a:srgbClr val="000000"/>
                </a:solidFill>
                <a:effectLst/>
                <a:latin typeface="Arial" panose="020B0604020202020204" pitchFamily="34" charset="0"/>
                <a:ea typeface="Times New Roman" panose="02020603050405020304" pitchFamily="18" charset="0"/>
                <a:cs typeface="Times New Roman (Body CS)"/>
              </a:rPr>
              <a:t>.</a:t>
            </a:r>
            <a:endParaRPr lang="en-US" sz="1800" kern="100" dirty="0">
              <a:solidFill>
                <a:srgbClr val="000000"/>
              </a:solidFill>
              <a:effectLst/>
              <a:latin typeface="Palatino" pitchFamily="2" charset="77"/>
              <a:ea typeface="Calibri" panose="020F0502020204030204" pitchFamily="34" charset="0"/>
              <a:cs typeface="Times New Roman (Body CS)"/>
            </a:endParaRPr>
          </a:p>
        </p:txBody>
      </p:sp>
    </p:spTree>
    <p:extLst>
      <p:ext uri="{BB962C8B-B14F-4D97-AF65-F5344CB8AC3E}">
        <p14:creationId xmlns:p14="http://schemas.microsoft.com/office/powerpoint/2010/main" val="20878195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D981E-BB0B-C232-26B9-B9799E6A978D}"/>
              </a:ext>
            </a:extLst>
          </p:cNvPr>
          <p:cNvSpPr>
            <a:spLocks noGrp="1"/>
          </p:cNvSpPr>
          <p:nvPr>
            <p:ph type="title"/>
          </p:nvPr>
        </p:nvSpPr>
        <p:spPr/>
        <p:txBody>
          <a:bodyPr>
            <a:normAutofit/>
          </a:bodyPr>
          <a:lstStyle/>
          <a:p>
            <a:r>
              <a:rPr lang="en-US" dirty="0"/>
              <a:t>Interlocutory appeals</a:t>
            </a:r>
          </a:p>
        </p:txBody>
      </p:sp>
      <p:sp>
        <p:nvSpPr>
          <p:cNvPr id="3" name="TextBox 2">
            <a:extLst>
              <a:ext uri="{FF2B5EF4-FFF2-40B4-BE49-F238E27FC236}">
                <a16:creationId xmlns:a16="http://schemas.microsoft.com/office/drawing/2014/main" id="{6D034592-12FC-9229-5C91-553F6A55B5F8}"/>
              </a:ext>
            </a:extLst>
          </p:cNvPr>
          <p:cNvSpPr txBox="1"/>
          <p:nvPr/>
        </p:nvSpPr>
        <p:spPr>
          <a:xfrm>
            <a:off x="784860" y="2057400"/>
            <a:ext cx="10767060" cy="3416320"/>
          </a:xfrm>
          <a:prstGeom prst="rect">
            <a:avLst/>
          </a:prstGeom>
          <a:noFill/>
        </p:spPr>
        <p:txBody>
          <a:bodyPr wrap="square" rtlCol="0">
            <a:spAutoFit/>
          </a:bodyPr>
          <a:lstStyle/>
          <a:p>
            <a:pPr marL="0" marR="0" algn="just">
              <a:spcBef>
                <a:spcPts val="0"/>
              </a:spcBef>
              <a:spcAft>
                <a:spcPts val="0"/>
              </a:spcAft>
            </a:pPr>
            <a:r>
              <a:rPr lang="en-US" sz="1800" kern="0" dirty="0">
                <a:solidFill>
                  <a:srgbClr val="0000CD"/>
                </a:solidFill>
                <a:effectLst/>
                <a:latin typeface="Arial" panose="020B0604020202020204" pitchFamily="34" charset="0"/>
                <a:ea typeface="Times New Roman" panose="02020603050405020304" pitchFamily="18" charset="0"/>
                <a:cs typeface="Times New Roman (Body CS)"/>
                <a:hlinkClick r:id="rId2" tooltip="https://all-lawfirm.us14.list-manage.com/track/click?u=fbf575745406b1003998d2283&amp;id=e40c9b4304&amp;e=ff5492ff46"/>
              </a:rPr>
              <a:t>SB 1603 – Relating to the Decision of a Court of Appeals Not to Accept Permissive Interlocutory Appeals</a:t>
            </a:r>
            <a:r>
              <a:rPr lang="en-US" sz="1800" kern="0" dirty="0">
                <a:solidFill>
                  <a:srgbClr val="000000"/>
                </a:solidFill>
                <a:effectLst/>
                <a:latin typeface="Arial" panose="020B0604020202020204" pitchFamily="34" charset="0"/>
                <a:ea typeface="Times New Roman" panose="02020603050405020304" pitchFamily="18" charset="0"/>
                <a:cs typeface="Times New Roman (Body CS)"/>
              </a:rPr>
              <a:t> (</a:t>
            </a:r>
            <a:r>
              <a:rPr lang="en-US" sz="1800" i="1" kern="0" dirty="0">
                <a:solidFill>
                  <a:srgbClr val="000000"/>
                </a:solidFill>
                <a:effectLst/>
                <a:latin typeface="Arial" panose="020B0604020202020204" pitchFamily="34" charset="0"/>
                <a:ea typeface="Times New Roman" panose="02020603050405020304" pitchFamily="18" charset="0"/>
                <a:cs typeface="Times New Roman (Body CS)"/>
              </a:rPr>
              <a:t>Companion</a:t>
            </a:r>
            <a:r>
              <a:rPr lang="en-US" sz="1800" kern="0" dirty="0">
                <a:solidFill>
                  <a:srgbClr val="000000"/>
                </a:solidFill>
                <a:effectLst/>
                <a:latin typeface="Arial" panose="020B0604020202020204" pitchFamily="34" charset="0"/>
                <a:ea typeface="Times New Roman" panose="02020603050405020304" pitchFamily="18" charset="0"/>
                <a:cs typeface="Times New Roman (Body CS)"/>
              </a:rPr>
              <a:t>: </a:t>
            </a:r>
            <a:r>
              <a:rPr lang="en-US" sz="1800" kern="0" dirty="0">
                <a:solidFill>
                  <a:srgbClr val="0000CD"/>
                </a:solidFill>
                <a:effectLst/>
                <a:latin typeface="Arial" panose="020B0604020202020204" pitchFamily="34" charset="0"/>
                <a:ea typeface="Times New Roman" panose="02020603050405020304" pitchFamily="18" charset="0"/>
                <a:cs typeface="Times New Roman (Body CS)"/>
                <a:hlinkClick r:id="rId3" tooltip="https://all-lawfirm.us14.list-manage.com/track/click?u=fbf575745406b1003998d2283&amp;id=5be89b8981&amp;e=ff5492ff46"/>
              </a:rPr>
              <a:t>HB 1561</a:t>
            </a:r>
            <a:r>
              <a:rPr lang="en-US" sz="1800" kern="0" dirty="0">
                <a:solidFill>
                  <a:srgbClr val="000000"/>
                </a:solidFill>
                <a:effectLst/>
                <a:latin typeface="Arial" panose="020B0604020202020204" pitchFamily="34" charset="0"/>
                <a:ea typeface="Times New Roman" panose="02020603050405020304" pitchFamily="18" charset="0"/>
                <a:cs typeface="Times New Roman (Body CS)"/>
              </a:rPr>
              <a:t>)</a:t>
            </a:r>
            <a:endParaRPr lang="en-US" sz="1800" kern="100" dirty="0">
              <a:effectLst/>
              <a:latin typeface="Palatino" pitchFamily="2" charset="77"/>
              <a:ea typeface="Calibri" panose="020F0502020204030204" pitchFamily="34" charset="0"/>
              <a:cs typeface="Times New Roman (Body CS)"/>
            </a:endParaRPr>
          </a:p>
          <a:p>
            <a:pPr marL="342900" marR="0" lvl="0" indent="-342900" algn="just">
              <a:spcBef>
                <a:spcPts val="0"/>
              </a:spcBef>
              <a:spcAft>
                <a:spcPts val="0"/>
              </a:spcAft>
              <a:buSzPts val="1000"/>
              <a:buFont typeface="Symbol" pitchFamily="2" charset="2"/>
              <a:buChar char=""/>
              <a:tabLst>
                <a:tab pos="457200" algn="l"/>
              </a:tabLst>
            </a:pPr>
            <a:r>
              <a:rPr lang="en-US" sz="1800" b="1" kern="0" dirty="0">
                <a:solidFill>
                  <a:srgbClr val="000000"/>
                </a:solidFill>
                <a:effectLst/>
                <a:latin typeface="Arial" panose="020B0604020202020204" pitchFamily="34" charset="0"/>
                <a:ea typeface="Times New Roman" panose="02020603050405020304" pitchFamily="18" charset="0"/>
                <a:cs typeface="Times New Roman (Body CS)"/>
              </a:rPr>
              <a:t>Summary</a:t>
            </a:r>
            <a:r>
              <a:rPr lang="en-US" sz="1800" kern="0" dirty="0">
                <a:solidFill>
                  <a:srgbClr val="000000"/>
                </a:solidFill>
                <a:effectLst/>
                <a:latin typeface="Arial" panose="020B0604020202020204" pitchFamily="34" charset="0"/>
                <a:ea typeface="Times New Roman" panose="02020603050405020304" pitchFamily="18" charset="0"/>
                <a:cs typeface="Times New Roman (Body CS)"/>
              </a:rPr>
              <a:t>:      SB 1603, as originally filed by </a:t>
            </a:r>
            <a:r>
              <a:rPr lang="en-US" sz="1800" kern="0" dirty="0">
                <a:solidFill>
                  <a:srgbClr val="0000CD"/>
                </a:solidFill>
                <a:effectLst/>
                <a:latin typeface="Arial" panose="020B0604020202020204" pitchFamily="34" charset="0"/>
                <a:ea typeface="Times New Roman" panose="02020603050405020304" pitchFamily="18" charset="0"/>
                <a:cs typeface="Times New Roman (Body CS)"/>
                <a:hlinkClick r:id="rId4" tooltip="https://all-lawfirm.us14.list-manage.com/track/click?u=fbf575745406b1003998d2283&amp;id=f477a4eff1&amp;e=ff5492ff46"/>
              </a:rPr>
              <a:t>Sen. Bryan Hughes (R – Mineola)</a:t>
            </a:r>
            <a:r>
              <a:rPr lang="en-US" sz="1800" kern="0" dirty="0">
                <a:solidFill>
                  <a:srgbClr val="000000"/>
                </a:solidFill>
                <a:effectLst/>
                <a:latin typeface="Arial" panose="020B0604020202020204" pitchFamily="34" charset="0"/>
                <a:ea typeface="Times New Roman" panose="02020603050405020304" pitchFamily="18" charset="0"/>
                <a:cs typeface="Times New Roman (Body CS)"/>
              </a:rPr>
              <a:t>, amends section 51.014 of the CPRC and require a court of appeals to specify its reasons for finding that a permissive appeal is not warranted under 51.014(d) if the court does not accept the appeal.  SB 1603 also provides that the Supreme Court may review a decision by a court of appeals not to accept a permissive appeal under an abuse of discretion standard.  The House floor amendments did the following: (1) changed the Supreme Court’s standard of review from an abuse of discretion to de novo, and (2) provides that the court of appeals could be directed to accept the appeal if the Supreme Court determined that the requisites for a permissive appeal have been satisfied. </a:t>
            </a:r>
            <a:endParaRPr lang="en-US" sz="1800" kern="100" dirty="0">
              <a:solidFill>
                <a:srgbClr val="000000"/>
              </a:solidFill>
              <a:effectLst/>
              <a:latin typeface="Palatino" pitchFamily="2" charset="77"/>
              <a:ea typeface="Calibri" panose="020F0502020204030204" pitchFamily="34" charset="0"/>
              <a:cs typeface="Times New Roman (Body CS)"/>
            </a:endParaRPr>
          </a:p>
          <a:p>
            <a:pPr marL="342900" marR="0" lvl="0" indent="-342900" algn="just">
              <a:spcBef>
                <a:spcPts val="0"/>
              </a:spcBef>
              <a:spcAft>
                <a:spcPts val="0"/>
              </a:spcAft>
              <a:buSzPts val="1000"/>
              <a:buFont typeface="Symbol" pitchFamily="2" charset="2"/>
              <a:buChar char=""/>
              <a:tabLst>
                <a:tab pos="457200" algn="l"/>
              </a:tabLst>
            </a:pPr>
            <a:r>
              <a:rPr lang="en-US" sz="1800" i="1" kern="0" dirty="0">
                <a:solidFill>
                  <a:srgbClr val="000000"/>
                </a:solidFill>
                <a:effectLst/>
                <a:latin typeface="Arial" panose="020B0604020202020204" pitchFamily="34" charset="0"/>
                <a:ea typeface="Times New Roman" panose="02020603050405020304" pitchFamily="18" charset="0"/>
                <a:cs typeface="Times New Roman (Body CS)"/>
              </a:rPr>
              <a:t>Effective date:</a:t>
            </a:r>
            <a:r>
              <a:rPr lang="en-US" sz="1800" kern="0" dirty="0">
                <a:solidFill>
                  <a:srgbClr val="000000"/>
                </a:solidFill>
                <a:effectLst/>
                <a:latin typeface="Arial" panose="020B0604020202020204" pitchFamily="34" charset="0"/>
                <a:ea typeface="Times New Roman" panose="02020603050405020304" pitchFamily="18" charset="0"/>
                <a:cs typeface="Times New Roman (Body CS)"/>
              </a:rPr>
              <a:t> </a:t>
            </a:r>
            <a:r>
              <a:rPr lang="en-US" sz="1800" kern="0" dirty="0">
                <a:solidFill>
                  <a:srgbClr val="FF0000"/>
                </a:solidFill>
                <a:effectLst/>
                <a:latin typeface="Arial" panose="020B0604020202020204" pitchFamily="34" charset="0"/>
                <a:ea typeface="Times New Roman" panose="02020603050405020304" pitchFamily="18" charset="0"/>
                <a:cs typeface="Times New Roman (Body CS)"/>
              </a:rPr>
              <a:t>September 1, 2023.  The change in law made by SB 1603 would apply only to an application for a permissive appeal filed on or after the effective date.</a:t>
            </a:r>
            <a:endParaRPr lang="en-US" sz="1800" kern="100" dirty="0">
              <a:solidFill>
                <a:srgbClr val="FF0000"/>
              </a:solidFill>
              <a:effectLst/>
              <a:latin typeface="Palatino" pitchFamily="2" charset="77"/>
              <a:ea typeface="Calibri" panose="020F0502020204030204" pitchFamily="34" charset="0"/>
              <a:cs typeface="Times New Roman (Body CS)"/>
            </a:endParaRPr>
          </a:p>
        </p:txBody>
      </p:sp>
    </p:spTree>
    <p:extLst>
      <p:ext uri="{BB962C8B-B14F-4D97-AF65-F5344CB8AC3E}">
        <p14:creationId xmlns:p14="http://schemas.microsoft.com/office/powerpoint/2010/main" val="3036136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F8560-E1AF-5C75-9ED4-CCAAB2C6A2EC}"/>
              </a:ext>
            </a:extLst>
          </p:cNvPr>
          <p:cNvSpPr>
            <a:spLocks noGrp="1"/>
          </p:cNvSpPr>
          <p:nvPr>
            <p:ph type="title"/>
          </p:nvPr>
        </p:nvSpPr>
        <p:spPr/>
        <p:txBody>
          <a:bodyPr>
            <a:normAutofit/>
          </a:bodyPr>
          <a:lstStyle/>
          <a:p>
            <a:r>
              <a:rPr lang="en-US" sz="4400" dirty="0"/>
              <a:t>Supreme court rule making authority</a:t>
            </a:r>
          </a:p>
        </p:txBody>
      </p:sp>
      <p:sp>
        <p:nvSpPr>
          <p:cNvPr id="3" name="TextBox 2">
            <a:extLst>
              <a:ext uri="{FF2B5EF4-FFF2-40B4-BE49-F238E27FC236}">
                <a16:creationId xmlns:a16="http://schemas.microsoft.com/office/drawing/2014/main" id="{7F087EDE-07BF-5F66-C8DD-37F2AEC0F416}"/>
              </a:ext>
            </a:extLst>
          </p:cNvPr>
          <p:cNvSpPr txBox="1"/>
          <p:nvPr/>
        </p:nvSpPr>
        <p:spPr>
          <a:xfrm>
            <a:off x="685802" y="1592580"/>
            <a:ext cx="10614658" cy="3477875"/>
          </a:xfrm>
          <a:prstGeom prst="rect">
            <a:avLst/>
          </a:prstGeom>
          <a:noFill/>
        </p:spPr>
        <p:txBody>
          <a:bodyPr wrap="square" rtlCol="0">
            <a:spAutoFit/>
          </a:bodyPr>
          <a:lstStyle/>
          <a:p>
            <a:pPr marL="342900" marR="0" lvl="0" indent="-342900" algn="just">
              <a:spcBef>
                <a:spcPts val="0"/>
              </a:spcBef>
              <a:spcAft>
                <a:spcPts val="0"/>
              </a:spcAft>
              <a:buSzPts val="1000"/>
              <a:buFont typeface="Symbol" pitchFamily="2" charset="2"/>
              <a:buChar char=""/>
              <a:tabLst>
                <a:tab pos="457200" algn="l"/>
              </a:tabLst>
            </a:pPr>
            <a:r>
              <a:rPr lang="en-US" sz="2200" b="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Summary</a:t>
            </a:r>
            <a:r>
              <a:rPr lang="en-US" sz="22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SB 2275, filed by </a:t>
            </a:r>
            <a:r>
              <a:rPr lang="en-US" sz="2200" kern="0" dirty="0">
                <a:solidFill>
                  <a:srgbClr val="0000CD"/>
                </a:solidFill>
                <a:effectLst/>
                <a:latin typeface="Arial" panose="020B0604020202020204" pitchFamily="34" charset="0"/>
                <a:ea typeface="Times New Roman" panose="02020603050405020304" pitchFamily="18" charset="0"/>
                <a:cs typeface="Arial" panose="020B0604020202020204" pitchFamily="34" charset="0"/>
                <a:hlinkClick r:id="rId2" tooltip="https://all-lawfirm.us14.list-manage.com/track/click?u=fbf575745406b1003998d2283&amp;id=b6b7ac7f3b&amp;e=ff5492ff46"/>
              </a:rPr>
              <a:t>Sen. Bryan Hughes (R – Mineola)</a:t>
            </a:r>
            <a:r>
              <a:rPr lang="en-US" sz="22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kern="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repeals section 22.004(c) of the Government Code</a:t>
            </a:r>
            <a:r>
              <a:rPr lang="en-US" sz="22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which states as follows:</a:t>
            </a:r>
            <a:endParaRPr lang="en-US" sz="22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just">
              <a:spcBef>
                <a:spcPts val="0"/>
              </a:spcBef>
              <a:spcAft>
                <a:spcPts val="0"/>
              </a:spcAft>
              <a:buSzPts val="1000"/>
              <a:buFont typeface="Symbol" pitchFamily="2" charset="2"/>
              <a:buChar char=""/>
              <a:tabLst>
                <a:tab pos="457200" algn="l"/>
              </a:tabLst>
            </a:pPr>
            <a:r>
              <a:rPr lang="en-US" sz="22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“So that the supreme court has full rulemaking power in civil actions, a rule adopted by the supreme court repeals all conflicting laws and parts of laws governing practice and procedure in civil actions, but substantive law is not repealed. At the time the supreme court files a rule, the court shall file with the secretary of state a list of each article or section of general law or each part of an article or section of general law that is repealed or modified in any way. The list has the same weight and effect as a decision of the court.”</a:t>
            </a:r>
          </a:p>
          <a:p>
            <a:pPr marL="342900" marR="0" lvl="0" indent="-342900" algn="just">
              <a:spcBef>
                <a:spcPts val="0"/>
              </a:spcBef>
              <a:spcAft>
                <a:spcPts val="0"/>
              </a:spcAft>
              <a:buSzPts val="1000"/>
              <a:buFont typeface="Symbol" pitchFamily="2" charset="2"/>
              <a:buChar char=""/>
              <a:tabLst>
                <a:tab pos="457200" algn="l"/>
              </a:tabLst>
            </a:pPr>
            <a:r>
              <a:rPr lang="en-US" sz="2200" dirty="0">
                <a:latin typeface="Arial" panose="020B0604020202020204" pitchFamily="34" charset="0"/>
                <a:cs typeface="Arial" panose="020B0604020202020204" pitchFamily="34" charset="0"/>
              </a:rPr>
              <a:t>Effective date:  </a:t>
            </a:r>
            <a:r>
              <a:rPr lang="en-US" sz="2200" dirty="0">
                <a:solidFill>
                  <a:srgbClr val="FF0000"/>
                </a:solidFill>
                <a:latin typeface="Arial" panose="020B0604020202020204" pitchFamily="34" charset="0"/>
                <a:cs typeface="Arial" panose="020B0604020202020204" pitchFamily="34" charset="0"/>
              </a:rPr>
              <a:t>September 1, 2023.</a:t>
            </a:r>
          </a:p>
        </p:txBody>
      </p:sp>
    </p:spTree>
    <p:extLst>
      <p:ext uri="{BB962C8B-B14F-4D97-AF65-F5344CB8AC3E}">
        <p14:creationId xmlns:p14="http://schemas.microsoft.com/office/powerpoint/2010/main" val="1493292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2023 Legislative update</a:t>
            </a:r>
            <a:br>
              <a:rPr lang="en-US" dirty="0"/>
            </a:br>
            <a:r>
              <a:rPr lang="en-US" sz="6000" dirty="0"/>
              <a:t>88</a:t>
            </a:r>
            <a:r>
              <a:rPr lang="en-US" sz="6000" baseline="30000" dirty="0"/>
              <a:t>th</a:t>
            </a:r>
            <a:r>
              <a:rPr lang="en-US" sz="6000" dirty="0"/>
              <a:t> Regular session</a:t>
            </a:r>
          </a:p>
        </p:txBody>
      </p:sp>
      <p:sp>
        <p:nvSpPr>
          <p:cNvPr id="3" name="Subtitle 2"/>
          <p:cNvSpPr>
            <a:spLocks noGrp="1"/>
          </p:cNvSpPr>
          <p:nvPr>
            <p:ph type="subTitle" idx="1"/>
          </p:nvPr>
        </p:nvSpPr>
        <p:spPr>
          <a:xfrm rot="21420000">
            <a:off x="853690" y="3319744"/>
            <a:ext cx="9837560" cy="1335190"/>
          </a:xfrm>
        </p:spPr>
        <p:txBody>
          <a:bodyPr/>
          <a:lstStyle/>
          <a:p>
            <a:pPr algn="ctr"/>
            <a:r>
              <a:rPr lang="en-US" dirty="0">
                <a:solidFill>
                  <a:srgbClr val="FF0000"/>
                </a:solidFill>
              </a:rPr>
              <a:t>Mid-term madness</a:t>
            </a:r>
          </a:p>
        </p:txBody>
      </p:sp>
    </p:spTree>
    <p:extLst>
      <p:ext uri="{BB962C8B-B14F-4D97-AF65-F5344CB8AC3E}">
        <p14:creationId xmlns:p14="http://schemas.microsoft.com/office/powerpoint/2010/main" val="1579129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133D5-4C84-8892-A8ED-749FFDF1DCD3}"/>
              </a:ext>
            </a:extLst>
          </p:cNvPr>
          <p:cNvSpPr>
            <a:spLocks noGrp="1"/>
          </p:cNvSpPr>
          <p:nvPr>
            <p:ph type="title"/>
          </p:nvPr>
        </p:nvSpPr>
        <p:spPr/>
        <p:txBody>
          <a:bodyPr/>
          <a:lstStyle/>
          <a:p>
            <a:r>
              <a:rPr lang="en-US" dirty="0"/>
              <a:t>Judicial conduct Commission	</a:t>
            </a:r>
          </a:p>
        </p:txBody>
      </p:sp>
      <p:sp>
        <p:nvSpPr>
          <p:cNvPr id="3" name="TextBox 2">
            <a:extLst>
              <a:ext uri="{FF2B5EF4-FFF2-40B4-BE49-F238E27FC236}">
                <a16:creationId xmlns:a16="http://schemas.microsoft.com/office/drawing/2014/main" id="{D280789F-C258-39A0-FBB1-BD983CDAC588}"/>
              </a:ext>
            </a:extLst>
          </p:cNvPr>
          <p:cNvSpPr txBox="1"/>
          <p:nvPr/>
        </p:nvSpPr>
        <p:spPr>
          <a:xfrm>
            <a:off x="701040" y="1981200"/>
            <a:ext cx="10774680" cy="2862322"/>
          </a:xfrm>
          <a:prstGeom prst="rect">
            <a:avLst/>
          </a:prstGeom>
          <a:noFill/>
        </p:spPr>
        <p:txBody>
          <a:bodyPr wrap="square" rtlCol="0">
            <a:spAutoFit/>
          </a:bodyPr>
          <a:lstStyle/>
          <a:p>
            <a:pPr marL="0" marR="0" algn="just">
              <a:spcBef>
                <a:spcPts val="0"/>
              </a:spcBef>
              <a:spcAft>
                <a:spcPts val="0"/>
              </a:spcAft>
            </a:pPr>
            <a:r>
              <a:rPr lang="en-US" sz="1800" kern="0" dirty="0">
                <a:solidFill>
                  <a:srgbClr val="0000CD"/>
                </a:solidFill>
                <a:effectLst/>
                <a:latin typeface="Arial" panose="020B0604020202020204" pitchFamily="34" charset="0"/>
                <a:ea typeface="Times New Roman" panose="02020603050405020304" pitchFamily="18" charset="0"/>
                <a:cs typeface="Times New Roman (Body CS)"/>
                <a:hlinkClick r:id="rId2" tooltip="https://all-lawfirm.us14.list-manage.com/track/click?u=fbf575745406b1003998d2283&amp;id=458a50ddfe&amp;e=ff5492ff46"/>
              </a:rPr>
              <a:t>HB 367 – Powers and Duties of the State Commission on Judicial Conduct</a:t>
            </a:r>
            <a:endParaRPr lang="en-US" sz="1800" kern="100" dirty="0">
              <a:effectLst/>
              <a:latin typeface="Palatino" pitchFamily="2" charset="77"/>
              <a:ea typeface="Calibri" panose="020F0502020204030204" pitchFamily="34" charset="0"/>
              <a:cs typeface="Times New Roman (Body CS)"/>
            </a:endParaRPr>
          </a:p>
          <a:p>
            <a:pPr marL="342900" marR="0" lvl="0" indent="-342900" algn="just">
              <a:spcBef>
                <a:spcPts val="0"/>
              </a:spcBef>
              <a:spcAft>
                <a:spcPts val="0"/>
              </a:spcAft>
              <a:buSzPts val="1000"/>
              <a:buFont typeface="Symbol" pitchFamily="2" charset="2"/>
              <a:buChar char=""/>
              <a:tabLst>
                <a:tab pos="457200" algn="l"/>
              </a:tabLst>
            </a:pPr>
            <a:r>
              <a:rPr lang="en-US" sz="1800" b="1" kern="0" dirty="0">
                <a:solidFill>
                  <a:srgbClr val="000000"/>
                </a:solidFill>
                <a:effectLst/>
                <a:latin typeface="Arial" panose="020B0604020202020204" pitchFamily="34" charset="0"/>
                <a:ea typeface="Times New Roman" panose="02020603050405020304" pitchFamily="18" charset="0"/>
                <a:cs typeface="Times New Roman (Body CS)"/>
              </a:rPr>
              <a:t>Summary</a:t>
            </a:r>
            <a:r>
              <a:rPr lang="en-US" sz="1800" kern="0" dirty="0">
                <a:solidFill>
                  <a:srgbClr val="000000"/>
                </a:solidFill>
                <a:effectLst/>
                <a:latin typeface="Arial" panose="020B0604020202020204" pitchFamily="34" charset="0"/>
                <a:ea typeface="Times New Roman" panose="02020603050405020304" pitchFamily="18" charset="0"/>
                <a:cs typeface="Times New Roman (Body CS)"/>
              </a:rPr>
              <a:t>: HB 367, filed by </a:t>
            </a:r>
            <a:r>
              <a:rPr lang="en-US" sz="1800" kern="0" dirty="0">
                <a:solidFill>
                  <a:srgbClr val="0000CD"/>
                </a:solidFill>
                <a:effectLst/>
                <a:latin typeface="Arial" panose="020B0604020202020204" pitchFamily="34" charset="0"/>
                <a:ea typeface="Times New Roman" panose="02020603050405020304" pitchFamily="18" charset="0"/>
                <a:cs typeface="Times New Roman (Body CS)"/>
                <a:hlinkClick r:id="rId3" tooltip="https://all-lawfirm.us14.list-manage.com/track/click?u=fbf575745406b1003998d2283&amp;id=51c58cf992&amp;e=ff5492ff46"/>
              </a:rPr>
              <a:t>Rep. Jacey Jetton (R – Sugar Land)</a:t>
            </a:r>
            <a:r>
              <a:rPr lang="en-US" sz="1800" kern="0" dirty="0">
                <a:solidFill>
                  <a:srgbClr val="000000"/>
                </a:solidFill>
                <a:effectLst/>
                <a:latin typeface="Arial" panose="020B0604020202020204" pitchFamily="34" charset="0"/>
                <a:ea typeface="Times New Roman" panose="02020603050405020304" pitchFamily="18" charset="0"/>
                <a:cs typeface="Times New Roman (Body CS)"/>
              </a:rPr>
              <a:t>, amends the Government Code to authorize the State Commission on Judicial Conduct (SCJC) to accept complaints, conduct investigations, and take any other action authorized by statute or the Texas Constitution, with respect to a candidate for judicial office who is subject to the Judicial Campaign Fairness Act, in the same manner SCJC is authorized to take those actions with respect to a judge.  </a:t>
            </a:r>
            <a:endParaRPr lang="en-US" sz="1800" kern="100" dirty="0">
              <a:solidFill>
                <a:srgbClr val="000000"/>
              </a:solidFill>
              <a:effectLst/>
              <a:latin typeface="Palatino" pitchFamily="2" charset="77"/>
              <a:ea typeface="Calibri" panose="020F0502020204030204" pitchFamily="34" charset="0"/>
              <a:cs typeface="Times New Roman (Body CS)"/>
            </a:endParaRPr>
          </a:p>
          <a:p>
            <a:pPr marL="342900" marR="0" lvl="0" indent="-342900" algn="just">
              <a:spcBef>
                <a:spcPts val="0"/>
              </a:spcBef>
              <a:spcAft>
                <a:spcPts val="0"/>
              </a:spcAft>
              <a:buSzPts val="1000"/>
              <a:buFont typeface="Symbol" pitchFamily="2" charset="2"/>
              <a:buChar char=""/>
              <a:tabLst>
                <a:tab pos="457200" algn="l"/>
              </a:tabLst>
            </a:pPr>
            <a:r>
              <a:rPr lang="en-US" sz="1800" kern="0" dirty="0">
                <a:solidFill>
                  <a:srgbClr val="000000"/>
                </a:solidFill>
                <a:effectLst/>
                <a:latin typeface="Arial" panose="020B0604020202020204" pitchFamily="34" charset="0"/>
                <a:ea typeface="Times New Roman" panose="02020603050405020304" pitchFamily="18" charset="0"/>
                <a:cs typeface="Times New Roman (Body CS)"/>
              </a:rPr>
              <a:t>In 2019, the 87th Legislature passed—and Texas voters subsequently approved—a constitutional amendment that provides the constitutional authority for the SCJC to enforce the Code of Judicial Conduct and administer discipline with respect to judicial candidates.</a:t>
            </a:r>
            <a:endParaRPr lang="en-US" sz="1800" kern="100" dirty="0">
              <a:solidFill>
                <a:srgbClr val="000000"/>
              </a:solidFill>
              <a:effectLst/>
              <a:latin typeface="Palatino" pitchFamily="2" charset="77"/>
              <a:ea typeface="Calibri" panose="020F0502020204030204" pitchFamily="34" charset="0"/>
              <a:cs typeface="Times New Roman (Body CS)"/>
            </a:endParaRPr>
          </a:p>
          <a:p>
            <a:pPr marL="342900" marR="0" lvl="0" indent="-342900" algn="just">
              <a:spcBef>
                <a:spcPts val="0"/>
              </a:spcBef>
              <a:spcAft>
                <a:spcPts val="0"/>
              </a:spcAft>
              <a:buSzPts val="1000"/>
              <a:buFont typeface="Symbol" pitchFamily="2" charset="2"/>
              <a:buChar char=""/>
              <a:tabLst>
                <a:tab pos="457200" algn="l"/>
              </a:tabLst>
            </a:pPr>
            <a:r>
              <a:rPr lang="en-US" sz="1800" i="1" kern="0" dirty="0">
                <a:solidFill>
                  <a:srgbClr val="000000"/>
                </a:solidFill>
                <a:effectLst/>
                <a:latin typeface="Arial" panose="020B0604020202020204" pitchFamily="34" charset="0"/>
                <a:ea typeface="Times New Roman" panose="02020603050405020304" pitchFamily="18" charset="0"/>
                <a:cs typeface="Times New Roman (Body CS)"/>
              </a:rPr>
              <a:t>Effective date</a:t>
            </a:r>
            <a:r>
              <a:rPr lang="en-US" sz="1800" kern="0" dirty="0">
                <a:solidFill>
                  <a:srgbClr val="000000"/>
                </a:solidFill>
                <a:effectLst/>
                <a:latin typeface="Arial" panose="020B0604020202020204" pitchFamily="34" charset="0"/>
                <a:ea typeface="Times New Roman" panose="02020603050405020304" pitchFamily="18" charset="0"/>
                <a:cs typeface="Times New Roman (Body CS)"/>
              </a:rPr>
              <a:t>:  </a:t>
            </a:r>
            <a:r>
              <a:rPr lang="en-US" sz="1800" kern="0" dirty="0">
                <a:solidFill>
                  <a:srgbClr val="FF0000"/>
                </a:solidFill>
                <a:effectLst/>
                <a:latin typeface="Arial" panose="020B0604020202020204" pitchFamily="34" charset="0"/>
                <a:ea typeface="Times New Roman" panose="02020603050405020304" pitchFamily="18" charset="0"/>
                <a:cs typeface="Times New Roman (Body CS)"/>
              </a:rPr>
              <a:t>September 1, 2023.</a:t>
            </a:r>
            <a:endParaRPr lang="en-US" sz="1800" kern="100" dirty="0">
              <a:solidFill>
                <a:srgbClr val="FF0000"/>
              </a:solidFill>
              <a:effectLst/>
              <a:latin typeface="Palatino" pitchFamily="2" charset="77"/>
              <a:ea typeface="Calibri" panose="020F0502020204030204" pitchFamily="34" charset="0"/>
              <a:cs typeface="Times New Roman (Body CS)"/>
            </a:endParaRPr>
          </a:p>
        </p:txBody>
      </p:sp>
    </p:spTree>
    <p:extLst>
      <p:ext uri="{BB962C8B-B14F-4D97-AF65-F5344CB8AC3E}">
        <p14:creationId xmlns:p14="http://schemas.microsoft.com/office/powerpoint/2010/main" val="12504293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957AF-C45D-A79A-E9CB-3008C0546CE5}"/>
              </a:ext>
            </a:extLst>
          </p:cNvPr>
          <p:cNvSpPr>
            <a:spLocks noGrp="1"/>
          </p:cNvSpPr>
          <p:nvPr>
            <p:ph type="title"/>
          </p:nvPr>
        </p:nvSpPr>
        <p:spPr/>
        <p:txBody>
          <a:bodyPr/>
          <a:lstStyle/>
          <a:p>
            <a:r>
              <a:rPr lang="en-US" dirty="0"/>
              <a:t>Attorneys and grievances</a:t>
            </a:r>
          </a:p>
        </p:txBody>
      </p:sp>
      <p:sp>
        <p:nvSpPr>
          <p:cNvPr id="3" name="TextBox 2">
            <a:extLst>
              <a:ext uri="{FF2B5EF4-FFF2-40B4-BE49-F238E27FC236}">
                <a16:creationId xmlns:a16="http://schemas.microsoft.com/office/drawing/2014/main" id="{DDAE4EEB-3130-BAEA-42B9-476733D50C3D}"/>
              </a:ext>
            </a:extLst>
          </p:cNvPr>
          <p:cNvSpPr txBox="1"/>
          <p:nvPr/>
        </p:nvSpPr>
        <p:spPr>
          <a:xfrm>
            <a:off x="754380" y="2087880"/>
            <a:ext cx="10568940" cy="2862322"/>
          </a:xfrm>
          <a:prstGeom prst="rect">
            <a:avLst/>
          </a:prstGeom>
          <a:noFill/>
        </p:spPr>
        <p:txBody>
          <a:bodyPr wrap="square" rtlCol="0">
            <a:spAutoFit/>
          </a:bodyPr>
          <a:lstStyle/>
          <a:p>
            <a:pPr marL="0" marR="0" algn="just">
              <a:spcBef>
                <a:spcPts val="0"/>
              </a:spcBef>
              <a:spcAft>
                <a:spcPts val="0"/>
              </a:spcAft>
            </a:pPr>
            <a:r>
              <a:rPr lang="en-US" sz="2000" kern="0" dirty="0">
                <a:solidFill>
                  <a:srgbClr val="0000CD"/>
                </a:solidFill>
                <a:effectLst/>
                <a:latin typeface="Arial" panose="020B0604020202020204" pitchFamily="34" charset="0"/>
                <a:ea typeface="Times New Roman" panose="02020603050405020304" pitchFamily="18" charset="0"/>
                <a:cs typeface="Times New Roman (Body CS)"/>
                <a:hlinkClick r:id="rId2" tooltip="https://all-lawfirm.us14.list-manage.com/track/click?u=fbf575745406b1003998d2283&amp;id=8a7847cc1e&amp;e=ff5492ff46"/>
              </a:rPr>
              <a:t>HB 5010 </a:t>
            </a:r>
            <a:r>
              <a:rPr lang="en-US" sz="2000" kern="0" dirty="0">
                <a:solidFill>
                  <a:srgbClr val="0000CD"/>
                </a:solidFill>
                <a:effectLst/>
                <a:latin typeface="Arial" panose="020B0604020202020204" pitchFamily="34" charset="0"/>
                <a:ea typeface="Times New Roman" panose="02020603050405020304" pitchFamily="18" charset="0"/>
                <a:cs typeface="Times New Roman (Body CS)"/>
                <a:hlinkClick r:id="rId3" tooltip="https://all-lawfirm.us14.list-manage.com/track/click?u=fbf575745406b1003998d2283&amp;id=17ad3eac3c&amp;e=ff5492ff46"/>
              </a:rPr>
              <a:t>–</a:t>
            </a:r>
            <a:r>
              <a:rPr lang="en-US" sz="2000" kern="0" dirty="0">
                <a:solidFill>
                  <a:srgbClr val="0000CD"/>
                </a:solidFill>
                <a:effectLst/>
                <a:latin typeface="Arial" panose="020B0604020202020204" pitchFamily="34" charset="0"/>
                <a:ea typeface="Times New Roman" panose="02020603050405020304" pitchFamily="18" charset="0"/>
                <a:cs typeface="Times New Roman (Body CS)"/>
                <a:hlinkClick r:id="rId4" tooltip="https://all-lawfirm.us14.list-manage.com/track/click?u=fbf575745406b1003998d2283&amp;id=c37f777dcf&amp;e=ff5492ff46"/>
              </a:rPr>
              <a:t> Classification of a Grievance Filed with the State Bar of Texas</a:t>
            </a:r>
            <a:r>
              <a:rPr lang="en-US" sz="2000" b="1" kern="0" dirty="0">
                <a:solidFill>
                  <a:srgbClr val="000000"/>
                </a:solidFill>
                <a:effectLst/>
                <a:latin typeface="Arial" panose="020B0604020202020204" pitchFamily="34" charset="0"/>
                <a:ea typeface="Times New Roman" panose="02020603050405020304" pitchFamily="18" charset="0"/>
                <a:cs typeface="Times New Roman (Body CS)"/>
              </a:rPr>
              <a:t> </a:t>
            </a:r>
            <a:r>
              <a:rPr lang="en-US" sz="2000" kern="0" dirty="0">
                <a:solidFill>
                  <a:srgbClr val="000000"/>
                </a:solidFill>
                <a:effectLst/>
                <a:latin typeface="Arial" panose="020B0604020202020204" pitchFamily="34" charset="0"/>
                <a:ea typeface="Times New Roman" panose="02020603050405020304" pitchFamily="18" charset="0"/>
                <a:cs typeface="Times New Roman (Body CS)"/>
              </a:rPr>
              <a:t>(</a:t>
            </a:r>
            <a:r>
              <a:rPr lang="en-US" sz="2000" i="1" kern="0" dirty="0">
                <a:solidFill>
                  <a:srgbClr val="000000"/>
                </a:solidFill>
                <a:effectLst/>
                <a:latin typeface="Arial" panose="020B0604020202020204" pitchFamily="34" charset="0"/>
                <a:ea typeface="Times New Roman" panose="02020603050405020304" pitchFamily="18" charset="0"/>
                <a:cs typeface="Times New Roman (Body CS)"/>
              </a:rPr>
              <a:t>Companion</a:t>
            </a:r>
            <a:r>
              <a:rPr lang="en-US" sz="2000" kern="0" dirty="0">
                <a:solidFill>
                  <a:srgbClr val="000000"/>
                </a:solidFill>
                <a:effectLst/>
                <a:latin typeface="Arial" panose="020B0604020202020204" pitchFamily="34" charset="0"/>
                <a:ea typeface="Times New Roman" panose="02020603050405020304" pitchFamily="18" charset="0"/>
                <a:cs typeface="Times New Roman (Body CS)"/>
              </a:rPr>
              <a:t>: </a:t>
            </a:r>
            <a:r>
              <a:rPr lang="en-US" sz="2000" kern="0" dirty="0">
                <a:solidFill>
                  <a:srgbClr val="0000CD"/>
                </a:solidFill>
                <a:effectLst/>
                <a:latin typeface="Arial" panose="020B0604020202020204" pitchFamily="34" charset="0"/>
                <a:ea typeface="Times New Roman" panose="02020603050405020304" pitchFamily="18" charset="0"/>
                <a:cs typeface="Times New Roman (Body CS)"/>
                <a:hlinkClick r:id="rId5" tooltip="https://all-lawfirm.us14.list-manage.com/track/click?u=fbf575745406b1003998d2283&amp;id=180b14c368&amp;e=ff5492ff46"/>
              </a:rPr>
              <a:t>SB 2462</a:t>
            </a:r>
            <a:r>
              <a:rPr lang="en-US" sz="2000" kern="0" dirty="0">
                <a:solidFill>
                  <a:srgbClr val="000000"/>
                </a:solidFill>
                <a:effectLst/>
                <a:latin typeface="Arial" panose="020B0604020202020204" pitchFamily="34" charset="0"/>
                <a:ea typeface="Times New Roman" panose="02020603050405020304" pitchFamily="18" charset="0"/>
                <a:cs typeface="Times New Roman (Body CS)"/>
              </a:rPr>
              <a:t>)</a:t>
            </a:r>
            <a:endParaRPr lang="en-US" sz="2000" kern="100" dirty="0">
              <a:effectLst/>
              <a:latin typeface="Palatino" pitchFamily="2" charset="77"/>
              <a:ea typeface="Calibri" panose="020F0502020204030204" pitchFamily="34" charset="0"/>
              <a:cs typeface="Times New Roman (Body CS)"/>
            </a:endParaRPr>
          </a:p>
          <a:p>
            <a:pPr marL="342900" marR="0" lvl="0" indent="-342900" algn="just">
              <a:spcBef>
                <a:spcPts val="0"/>
              </a:spcBef>
              <a:spcAft>
                <a:spcPts val="0"/>
              </a:spcAft>
              <a:buSzPts val="1000"/>
              <a:buFont typeface="Symbol" pitchFamily="2" charset="2"/>
              <a:buChar char=""/>
              <a:tabLst>
                <a:tab pos="457200" algn="l"/>
              </a:tabLst>
            </a:pPr>
            <a:r>
              <a:rPr lang="en-US" sz="2000" kern="0" dirty="0">
                <a:solidFill>
                  <a:srgbClr val="000000"/>
                </a:solidFill>
                <a:effectLst/>
                <a:latin typeface="Arial" panose="020B0604020202020204" pitchFamily="34" charset="0"/>
                <a:ea typeface="Times New Roman" panose="02020603050405020304" pitchFamily="18" charset="0"/>
                <a:cs typeface="Times New Roman (Body CS)"/>
              </a:rPr>
              <a:t>Summary: HB 5010, filed by </a:t>
            </a:r>
            <a:r>
              <a:rPr lang="en-US" sz="2000" kern="0" dirty="0">
                <a:solidFill>
                  <a:srgbClr val="0000CD"/>
                </a:solidFill>
                <a:effectLst/>
                <a:latin typeface="Arial" panose="020B0604020202020204" pitchFamily="34" charset="0"/>
                <a:ea typeface="Times New Roman" panose="02020603050405020304" pitchFamily="18" charset="0"/>
                <a:cs typeface="Times New Roman (Body CS)"/>
                <a:hlinkClick r:id="rId6" tooltip="https://all-lawfirm.us14.list-manage.com/track/click?u=fbf575745406b1003998d2283&amp;id=e0bd827b1b&amp;e=ff5492ff46"/>
              </a:rPr>
              <a:t>Rep. Mike Schofield (R – Katy)</a:t>
            </a:r>
            <a:r>
              <a:rPr lang="en-US" sz="2000" kern="0" dirty="0">
                <a:solidFill>
                  <a:srgbClr val="000000"/>
                </a:solidFill>
                <a:effectLst/>
                <a:latin typeface="Arial" panose="020B0604020202020204" pitchFamily="34" charset="0"/>
                <a:ea typeface="Times New Roman" panose="02020603050405020304" pitchFamily="18" charset="0"/>
                <a:cs typeface="Times New Roman (Body CS)"/>
              </a:rPr>
              <a:t>, amends section 81.073 of the Government Code and require the chief disciplinary counsel’s office to classify complaints based on whether the complaint is submitted by a person who has a cognizable individual interest in or connection to the legal matter or facts alleged in the grievance. HB 5010 also allows an attorney against whom the complaint is filed to appeal the classification of the grievance.</a:t>
            </a:r>
            <a:endParaRPr lang="en-US" sz="2000" kern="100" dirty="0">
              <a:solidFill>
                <a:srgbClr val="000000"/>
              </a:solidFill>
              <a:effectLst/>
              <a:latin typeface="Palatino" pitchFamily="2" charset="77"/>
              <a:ea typeface="Calibri" panose="020F0502020204030204" pitchFamily="34" charset="0"/>
              <a:cs typeface="Times New Roman (Body CS)"/>
            </a:endParaRPr>
          </a:p>
          <a:p>
            <a:pPr marL="342900" marR="0" lvl="0" indent="-342900" algn="just">
              <a:spcBef>
                <a:spcPts val="0"/>
              </a:spcBef>
              <a:spcAft>
                <a:spcPts val="0"/>
              </a:spcAft>
              <a:buSzPts val="1000"/>
              <a:buFont typeface="Symbol" pitchFamily="2" charset="2"/>
              <a:buChar char=""/>
              <a:tabLst>
                <a:tab pos="457200" algn="l"/>
              </a:tabLst>
            </a:pPr>
            <a:r>
              <a:rPr lang="en-US" sz="2000" i="1" kern="0" dirty="0">
                <a:solidFill>
                  <a:srgbClr val="000000"/>
                </a:solidFill>
                <a:effectLst/>
                <a:latin typeface="Arial" panose="020B0604020202020204" pitchFamily="34" charset="0"/>
                <a:ea typeface="Times New Roman" panose="02020603050405020304" pitchFamily="18" charset="0"/>
                <a:cs typeface="Times New Roman (Body CS)"/>
              </a:rPr>
              <a:t>Effective date</a:t>
            </a:r>
            <a:r>
              <a:rPr lang="en-US" sz="2000" kern="0" dirty="0">
                <a:solidFill>
                  <a:srgbClr val="000000"/>
                </a:solidFill>
                <a:effectLst/>
                <a:latin typeface="Arial" panose="020B0604020202020204" pitchFamily="34" charset="0"/>
                <a:ea typeface="Times New Roman" panose="02020603050405020304" pitchFamily="18" charset="0"/>
                <a:cs typeface="Times New Roman (Body CS)"/>
              </a:rPr>
              <a:t>:  </a:t>
            </a:r>
            <a:r>
              <a:rPr lang="en-US" sz="2000" kern="0" dirty="0">
                <a:solidFill>
                  <a:srgbClr val="FF0000"/>
                </a:solidFill>
                <a:effectLst/>
                <a:latin typeface="Arial" panose="020B0604020202020204" pitchFamily="34" charset="0"/>
                <a:ea typeface="Times New Roman" panose="02020603050405020304" pitchFamily="18" charset="0"/>
                <a:cs typeface="Times New Roman (Body CS)"/>
              </a:rPr>
              <a:t>September 1, 2023.</a:t>
            </a:r>
            <a:endParaRPr lang="en-US" sz="2000" kern="100" dirty="0">
              <a:solidFill>
                <a:srgbClr val="FF0000"/>
              </a:solidFill>
              <a:effectLst/>
              <a:latin typeface="Palatino" pitchFamily="2" charset="77"/>
              <a:ea typeface="Calibri" panose="020F0502020204030204" pitchFamily="34" charset="0"/>
              <a:cs typeface="Times New Roman (Body CS)"/>
            </a:endParaRPr>
          </a:p>
        </p:txBody>
      </p:sp>
    </p:spTree>
    <p:extLst>
      <p:ext uri="{BB962C8B-B14F-4D97-AF65-F5344CB8AC3E}">
        <p14:creationId xmlns:p14="http://schemas.microsoft.com/office/powerpoint/2010/main" val="4724518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3CBC0-72B0-1E17-9D98-E20C28E73FEE}"/>
              </a:ext>
            </a:extLst>
          </p:cNvPr>
          <p:cNvSpPr>
            <a:spLocks noGrp="1"/>
          </p:cNvSpPr>
          <p:nvPr>
            <p:ph type="title"/>
          </p:nvPr>
        </p:nvSpPr>
        <p:spPr/>
        <p:txBody>
          <a:bodyPr/>
          <a:lstStyle/>
          <a:p>
            <a:r>
              <a:rPr lang="en-US" dirty="0"/>
              <a:t>Lazy Judges </a:t>
            </a:r>
            <a:r>
              <a:rPr lang="en-US" dirty="0" err="1"/>
              <a:t>billS</a:t>
            </a:r>
            <a:endParaRPr lang="en-US" dirty="0"/>
          </a:p>
        </p:txBody>
      </p:sp>
      <p:sp>
        <p:nvSpPr>
          <p:cNvPr id="3" name="TextBox 2">
            <a:extLst>
              <a:ext uri="{FF2B5EF4-FFF2-40B4-BE49-F238E27FC236}">
                <a16:creationId xmlns:a16="http://schemas.microsoft.com/office/drawing/2014/main" id="{7847FD9A-222B-480B-B24D-6B69EB4ED73E}"/>
              </a:ext>
            </a:extLst>
          </p:cNvPr>
          <p:cNvSpPr txBox="1"/>
          <p:nvPr/>
        </p:nvSpPr>
        <p:spPr>
          <a:xfrm>
            <a:off x="474042" y="1951672"/>
            <a:ext cx="10820400" cy="3693319"/>
          </a:xfrm>
          <a:prstGeom prst="rect">
            <a:avLst/>
          </a:prstGeom>
          <a:noFill/>
        </p:spPr>
        <p:txBody>
          <a:bodyPr wrap="square" rtlCol="0">
            <a:spAutoFit/>
          </a:bodyPr>
          <a:lstStyle/>
          <a:p>
            <a:pPr marL="0" marR="0" algn="just">
              <a:spcBef>
                <a:spcPts val="0"/>
              </a:spcBef>
              <a:spcAft>
                <a:spcPts val="0"/>
              </a:spcAft>
            </a:pPr>
            <a:r>
              <a:rPr lang="en-US" sz="2400" kern="0" dirty="0">
                <a:solidFill>
                  <a:srgbClr val="0000CD"/>
                </a:solidFill>
                <a:effectLst/>
                <a:latin typeface="Arial" panose="020B0604020202020204" pitchFamily="34" charset="0"/>
                <a:ea typeface="Times New Roman" panose="02020603050405020304" pitchFamily="18" charset="0"/>
                <a:cs typeface="Times New Roman (Body CS)"/>
                <a:hlinkClick r:id="rId2" tooltip="https://all-lawfirm.us14.list-manage.com/track/click?u=fbf575745406b1003998d2283&amp;id=6287e647a4&amp;e=ff5492ff46"/>
              </a:rPr>
              <a:t>HB 841 – Gathering and Maintenance of Certain Judicial Statistics by the Texas Judicial Council</a:t>
            </a:r>
            <a:endParaRPr lang="en-US" sz="2400" kern="100" dirty="0">
              <a:effectLst/>
              <a:latin typeface="Palatino" pitchFamily="2" charset="77"/>
              <a:ea typeface="Calibri" panose="020F0502020204030204" pitchFamily="34" charset="0"/>
              <a:cs typeface="Times New Roman (Body CS)"/>
            </a:endParaRPr>
          </a:p>
          <a:p>
            <a:pPr marL="342900" marR="0" lvl="0" indent="-342900" algn="just">
              <a:spcBef>
                <a:spcPts val="0"/>
              </a:spcBef>
              <a:spcAft>
                <a:spcPts val="0"/>
              </a:spcAft>
              <a:buSzPts val="1000"/>
              <a:buFont typeface="Symbol" pitchFamily="2" charset="2"/>
              <a:buChar char=""/>
              <a:tabLst>
                <a:tab pos="457200" algn="l"/>
              </a:tabLst>
            </a:pPr>
            <a:r>
              <a:rPr lang="en-US" sz="2400" b="1" kern="0" dirty="0">
                <a:solidFill>
                  <a:srgbClr val="000000"/>
                </a:solidFill>
                <a:effectLst/>
                <a:latin typeface="Arial" panose="020B0604020202020204" pitchFamily="34" charset="0"/>
                <a:ea typeface="Times New Roman" panose="02020603050405020304" pitchFamily="18" charset="0"/>
                <a:cs typeface="Times New Roman (Body CS)"/>
              </a:rPr>
              <a:t>Summary:</a:t>
            </a:r>
            <a:r>
              <a:rPr lang="en-US" sz="2400" kern="0" dirty="0">
                <a:solidFill>
                  <a:srgbClr val="000000"/>
                </a:solidFill>
                <a:effectLst/>
                <a:latin typeface="Arial" panose="020B0604020202020204" pitchFamily="34" charset="0"/>
                <a:ea typeface="Times New Roman" panose="02020603050405020304" pitchFamily="18" charset="0"/>
                <a:cs typeface="Times New Roman (Body CS)"/>
              </a:rPr>
              <a:t> HB 841, filed by </a:t>
            </a:r>
            <a:r>
              <a:rPr lang="en-US" sz="2400" kern="0" dirty="0">
                <a:solidFill>
                  <a:srgbClr val="0000CD"/>
                </a:solidFill>
                <a:effectLst/>
                <a:latin typeface="Arial" panose="020B0604020202020204" pitchFamily="34" charset="0"/>
                <a:ea typeface="Times New Roman" panose="02020603050405020304" pitchFamily="18" charset="0"/>
                <a:cs typeface="Times New Roman (Body CS)"/>
                <a:hlinkClick r:id="rId3" tooltip="https://all-lawfirm.us14.list-manage.com/track/click?u=fbf575745406b1003998d2283&amp;id=7cdc4202a6&amp;e=ff5492ff46"/>
              </a:rPr>
              <a:t>Rep. Claudia Ordaz (D – El Paso)</a:t>
            </a:r>
            <a:r>
              <a:rPr lang="en-US" sz="2400" kern="0" dirty="0">
                <a:solidFill>
                  <a:srgbClr val="000000"/>
                </a:solidFill>
                <a:effectLst/>
                <a:latin typeface="Arial" panose="020B0604020202020204" pitchFamily="34" charset="0"/>
                <a:ea typeface="Times New Roman" panose="02020603050405020304" pitchFamily="18" charset="0"/>
                <a:cs typeface="Times New Roman (Body CS)"/>
              </a:rPr>
              <a:t>, requires the Texas Judicial Council to gather and maintain more detailed statistics about case-level information related to the amount and character of the business transacted by courts.</a:t>
            </a:r>
            <a:endParaRPr lang="en-US" sz="2400" kern="100" dirty="0">
              <a:solidFill>
                <a:srgbClr val="000000"/>
              </a:solidFill>
              <a:effectLst/>
              <a:latin typeface="Palatino" pitchFamily="2" charset="77"/>
              <a:ea typeface="Calibri" panose="020F0502020204030204" pitchFamily="34" charset="0"/>
              <a:cs typeface="Times New Roman (Body CS)"/>
            </a:endParaRPr>
          </a:p>
          <a:p>
            <a:pPr marL="342900" marR="0" lvl="0" indent="-342900" algn="just">
              <a:spcBef>
                <a:spcPts val="0"/>
              </a:spcBef>
              <a:spcAft>
                <a:spcPts val="0"/>
              </a:spcAft>
              <a:buSzPts val="1000"/>
              <a:buFont typeface="Symbol" pitchFamily="2" charset="2"/>
              <a:buChar char=""/>
              <a:tabLst>
                <a:tab pos="457200" algn="l"/>
              </a:tabLst>
            </a:pPr>
            <a:r>
              <a:rPr lang="en-US" sz="2400" i="1" kern="0" dirty="0">
                <a:solidFill>
                  <a:srgbClr val="000000"/>
                </a:solidFill>
                <a:effectLst/>
                <a:latin typeface="Arial" panose="020B0604020202020204" pitchFamily="34" charset="0"/>
                <a:ea typeface="Times New Roman" panose="02020603050405020304" pitchFamily="18" charset="0"/>
                <a:cs typeface="Times New Roman (Body CS)"/>
              </a:rPr>
              <a:t>Effective date</a:t>
            </a:r>
            <a:r>
              <a:rPr lang="en-US" sz="2400" kern="0" dirty="0">
                <a:solidFill>
                  <a:srgbClr val="000000"/>
                </a:solidFill>
                <a:effectLst/>
                <a:latin typeface="Arial" panose="020B0604020202020204" pitchFamily="34" charset="0"/>
                <a:ea typeface="Times New Roman" panose="02020603050405020304" pitchFamily="18" charset="0"/>
                <a:cs typeface="Times New Roman (Body CS)"/>
              </a:rPr>
              <a:t>: </a:t>
            </a:r>
            <a:r>
              <a:rPr lang="en-US" sz="2400" kern="0" dirty="0">
                <a:solidFill>
                  <a:srgbClr val="FF0000"/>
                </a:solidFill>
                <a:effectLst/>
                <a:latin typeface="Arial" panose="020B0604020202020204" pitchFamily="34" charset="0"/>
                <a:ea typeface="Times New Roman" panose="02020603050405020304" pitchFamily="18" charset="0"/>
                <a:cs typeface="Times New Roman (Body CS)"/>
              </a:rPr>
              <a:t>September 1, 2023.</a:t>
            </a:r>
          </a:p>
          <a:p>
            <a:pPr marL="342900" marR="0" lvl="0" indent="-342900" algn="just">
              <a:spcBef>
                <a:spcPts val="0"/>
              </a:spcBef>
              <a:spcAft>
                <a:spcPts val="0"/>
              </a:spcAft>
              <a:buSzPts val="1000"/>
              <a:buFont typeface="Symbol" pitchFamily="2" charset="2"/>
              <a:buChar char=""/>
              <a:tabLst>
                <a:tab pos="457200" algn="l"/>
              </a:tabLst>
            </a:pPr>
            <a:r>
              <a:rPr lang="en-US" sz="2400" kern="0" dirty="0">
                <a:solidFill>
                  <a:srgbClr val="0070C0"/>
                </a:solidFill>
                <a:latin typeface="Arial" panose="020B0604020202020204" pitchFamily="34" charset="0"/>
                <a:ea typeface="Calibri" panose="020F0502020204030204" pitchFamily="34" charset="0"/>
                <a:cs typeface="Times New Roman (Body CS)"/>
              </a:rPr>
              <a:t>HB 3474 –</a:t>
            </a:r>
            <a:r>
              <a:rPr lang="en-US" sz="2400" u="sng" kern="0" dirty="0">
                <a:solidFill>
                  <a:srgbClr val="0070C0"/>
                </a:solidFill>
                <a:latin typeface="Arial" panose="020B0604020202020204" pitchFamily="34" charset="0"/>
                <a:ea typeface="Calibri" panose="020F0502020204030204" pitchFamily="34" charset="0"/>
                <a:cs typeface="Times New Roman (Body CS)"/>
              </a:rPr>
              <a:t>Judges will be monitored by OCA with precise (but misleading) case clearance stats.  </a:t>
            </a:r>
            <a:r>
              <a:rPr lang="en-US" sz="2400" kern="0" dirty="0">
                <a:solidFill>
                  <a:srgbClr val="0070C0"/>
                </a:solidFill>
                <a:latin typeface="Arial" panose="020B0604020202020204" pitchFamily="34" charset="0"/>
                <a:ea typeface="Calibri" panose="020F0502020204030204" pitchFamily="34" charset="0"/>
                <a:cs typeface="Times New Roman (Body CS)"/>
              </a:rPr>
              <a:t>Senator Huffman amendment.</a:t>
            </a:r>
            <a:endParaRPr lang="en-US" sz="2400" u="sng" kern="100" dirty="0">
              <a:solidFill>
                <a:srgbClr val="0070C0"/>
              </a:solidFill>
              <a:effectLst/>
              <a:latin typeface="Palatino" pitchFamily="2" charset="77"/>
              <a:ea typeface="Calibri" panose="020F0502020204030204" pitchFamily="34" charset="0"/>
              <a:cs typeface="Times New Roman (Body CS)"/>
            </a:endParaRPr>
          </a:p>
          <a:p>
            <a:endParaRPr lang="en-US" dirty="0"/>
          </a:p>
        </p:txBody>
      </p:sp>
    </p:spTree>
    <p:extLst>
      <p:ext uri="{BB962C8B-B14F-4D97-AF65-F5344CB8AC3E}">
        <p14:creationId xmlns:p14="http://schemas.microsoft.com/office/powerpoint/2010/main" val="36398228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1FC91F8-A9A4-4931-ADD3-6385B946ADC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2" name="Group 11">
            <a:extLst>
              <a:ext uri="{FF2B5EF4-FFF2-40B4-BE49-F238E27FC236}">
                <a16:creationId xmlns:a16="http://schemas.microsoft.com/office/drawing/2014/main" id="{67C80586-1D3A-442E-954F-27ADFD06D75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397" y="0"/>
            <a:ext cx="12005350" cy="6644081"/>
            <a:chOff x="-25397" y="0"/>
            <a:chExt cx="12005350" cy="6644081"/>
          </a:xfrm>
        </p:grpSpPr>
        <p:sp useBgFill="1">
          <p:nvSpPr>
            <p:cNvPr id="13" name="Rectangle 12">
              <a:extLst>
                <a:ext uri="{FF2B5EF4-FFF2-40B4-BE49-F238E27FC236}">
                  <a16:creationId xmlns:a16="http://schemas.microsoft.com/office/drawing/2014/main" id="{858C4D1A-997A-4247-81B4-7D82B586C6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4" name="Freeform 11">
              <a:extLst>
                <a:ext uri="{FF2B5EF4-FFF2-40B4-BE49-F238E27FC236}">
                  <a16:creationId xmlns:a16="http://schemas.microsoft.com/office/drawing/2014/main" id="{E701EA35-9E87-449F-96DA-9533E3CD6B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5" name="Rectangle 14">
              <a:extLst>
                <a:ext uri="{FF2B5EF4-FFF2-40B4-BE49-F238E27FC236}">
                  <a16:creationId xmlns:a16="http://schemas.microsoft.com/office/drawing/2014/main" id="{3453FC02-44BF-4E48-A475-879BEE614C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pic>
        <p:nvPicPr>
          <p:cNvPr id="17" name="Picture 16">
            <a:extLst>
              <a:ext uri="{FF2B5EF4-FFF2-40B4-BE49-F238E27FC236}">
                <a16:creationId xmlns:a16="http://schemas.microsoft.com/office/drawing/2014/main" id="{03D882EE-1C56-42A4-97AB-8DBF40EC55E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9" name="Rectangle 18">
            <a:extLst>
              <a:ext uri="{FF2B5EF4-FFF2-40B4-BE49-F238E27FC236}">
                <a16:creationId xmlns:a16="http://schemas.microsoft.com/office/drawing/2014/main" id="{994414B8-51D2-48F2-B08F-F3F515D09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pic>
        <p:nvPicPr>
          <p:cNvPr id="7" name="Graphic 6" descr="Judge">
            <a:extLst>
              <a:ext uri="{FF2B5EF4-FFF2-40B4-BE49-F238E27FC236}">
                <a16:creationId xmlns:a16="http://schemas.microsoft.com/office/drawing/2014/main" id="{51892238-B01D-743B-3099-232573C46B4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562455" y="859204"/>
            <a:ext cx="4677405" cy="4677405"/>
          </a:xfrm>
          <a:prstGeom prst="rect">
            <a:avLst/>
          </a:prstGeom>
          <a:ln>
            <a:noFill/>
          </a:ln>
        </p:spPr>
      </p:pic>
      <p:sp>
        <p:nvSpPr>
          <p:cNvPr id="21" name="Freeform 9">
            <a:extLst>
              <a:ext uri="{FF2B5EF4-FFF2-40B4-BE49-F238E27FC236}">
                <a16:creationId xmlns:a16="http://schemas.microsoft.com/office/drawing/2014/main" id="{B9111584-21F2-41C8-AB8B-AE21FF686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3" name="Rectangle 22">
            <a:extLst>
              <a:ext uri="{FF2B5EF4-FFF2-40B4-BE49-F238E27FC236}">
                <a16:creationId xmlns:a16="http://schemas.microsoft.com/office/drawing/2014/main" id="{36B69345-695D-4D04-96EA-0EAA72398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6094412" cy="6380796"/>
          </a:xfrm>
          <a:prstGeom prst="rect">
            <a:avLst/>
          </a:prstGeom>
          <a:gradFill flip="none" rotWithShape="1">
            <a:gsLst>
              <a:gs pos="34000">
                <a:schemeClr val="accent1"/>
              </a:gs>
              <a:gs pos="100000">
                <a:schemeClr val="accent1">
                  <a:lumMod val="60000"/>
                </a:schemeClr>
              </a:gs>
            </a:gsLst>
            <a:lin ang="8100000" scaled="1"/>
            <a:tileRect/>
          </a:gra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CF9F0625-0A73-FA6C-D0BA-3294448D2F67}"/>
              </a:ext>
            </a:extLst>
          </p:cNvPr>
          <p:cNvSpPr>
            <a:spLocks noGrp="1"/>
          </p:cNvSpPr>
          <p:nvPr>
            <p:ph type="title"/>
          </p:nvPr>
        </p:nvSpPr>
        <p:spPr>
          <a:xfrm>
            <a:off x="685799" y="690479"/>
            <a:ext cx="4957275" cy="1146825"/>
          </a:xfrm>
        </p:spPr>
        <p:txBody>
          <a:bodyPr vert="horz" lIns="91440" tIns="45720" rIns="91440" bIns="45720" rtlCol="0" anchor="ctr">
            <a:normAutofit/>
          </a:bodyPr>
          <a:lstStyle/>
          <a:p>
            <a:r>
              <a:rPr lang="en-US" sz="3800">
                <a:solidFill>
                  <a:schemeClr val="bg1"/>
                </a:solidFill>
              </a:rPr>
              <a:t>Court Qualifications</a:t>
            </a:r>
          </a:p>
        </p:txBody>
      </p:sp>
      <p:sp>
        <p:nvSpPr>
          <p:cNvPr id="3" name="TextBox 2">
            <a:extLst>
              <a:ext uri="{FF2B5EF4-FFF2-40B4-BE49-F238E27FC236}">
                <a16:creationId xmlns:a16="http://schemas.microsoft.com/office/drawing/2014/main" id="{6576816E-645C-6823-0C8C-B54E5D0941B6}"/>
              </a:ext>
            </a:extLst>
          </p:cNvPr>
          <p:cNvSpPr txBox="1"/>
          <p:nvPr/>
        </p:nvSpPr>
        <p:spPr>
          <a:xfrm>
            <a:off x="158136" y="1837304"/>
            <a:ext cx="5695121" cy="3699305"/>
          </a:xfrm>
          <a:prstGeom prst="rect">
            <a:avLst/>
          </a:prstGeom>
        </p:spPr>
        <p:txBody>
          <a:bodyPr vert="horz" lIns="91440" tIns="45720" rIns="91440" bIns="45720" rtlCol="0" anchor="ctr">
            <a:normAutofit/>
          </a:bodyPr>
          <a:lstStyle/>
          <a:p>
            <a:pPr marR="0" algn="ctr">
              <a:lnSpc>
                <a:spcPct val="120000"/>
              </a:lnSpc>
              <a:spcBef>
                <a:spcPts val="0"/>
              </a:spcBef>
              <a:spcAft>
                <a:spcPts val="600"/>
              </a:spcAft>
              <a:buClr>
                <a:schemeClr val="accent1">
                  <a:lumMod val="60000"/>
                  <a:lumOff val="40000"/>
                </a:schemeClr>
              </a:buClr>
              <a:buSzPct val="160000"/>
            </a:pPr>
            <a:r>
              <a:rPr lang="en-US" sz="2000" cap="all" dirty="0">
                <a:solidFill>
                  <a:schemeClr val="bg1"/>
                </a:solidFill>
                <a:hlinkClick r:id="rId6" tooltip="https://all-lawfirm.us14.list-manage.com/track/click?u=fbf575745406b1003998d2283&amp;id=d32a6665d5&amp;e=ff5492ff46">
                  <a:extLst>
                    <a:ext uri="{A12FA001-AC4F-418D-AE19-62706E023703}">
                      <ahyp:hlinkClr xmlns:ahyp="http://schemas.microsoft.com/office/drawing/2018/hyperlinkcolor" val="tx"/>
                    </a:ext>
                  </a:extLst>
                </a:hlinkClick>
              </a:rPr>
              <a:t>HB 2384 </a:t>
            </a:r>
            <a:r>
              <a:rPr lang="en-US" sz="2000" cap="all" dirty="0">
                <a:solidFill>
                  <a:schemeClr val="bg1"/>
                </a:solidFill>
                <a:hlinkClick r:id="rId7" tooltip="https://all-lawfirm.us14.list-manage.com/track/click?u=fbf575745406b1003998d2283&amp;id=47dbfd3e5a&amp;e=ff5492ff46">
                  <a:extLst>
                    <a:ext uri="{A12FA001-AC4F-418D-AE19-62706E023703}">
                      <ahyp:hlinkClr xmlns:ahyp="http://schemas.microsoft.com/office/drawing/2018/hyperlinkcolor" val="tx"/>
                    </a:ext>
                  </a:extLst>
                </a:hlinkClick>
              </a:rPr>
              <a:t>–</a:t>
            </a:r>
            <a:r>
              <a:rPr lang="en-US" sz="2000" cap="all" dirty="0">
                <a:solidFill>
                  <a:schemeClr val="bg1"/>
                </a:solidFill>
                <a:hlinkClick r:id="rId8" tooltip="https://all-lawfirm.us14.list-manage.com/track/click?u=fbf575745406b1003998d2283&amp;id=07994c72d8&amp;e=ff5492ff46">
                  <a:extLst>
                    <a:ext uri="{A12FA001-AC4F-418D-AE19-62706E023703}">
                      <ahyp:hlinkClr xmlns:ahyp="http://schemas.microsoft.com/office/drawing/2018/hyperlinkcolor" val="tx"/>
                    </a:ext>
                  </a:extLst>
                </a:hlinkClick>
              </a:rPr>
              <a:t> Court Administration/Knowledge, Efficiency, Training, and Transparency Requirements for Judicial Office Holders and Candidates</a:t>
            </a:r>
            <a:endParaRPr lang="en-US" sz="2000" cap="all" dirty="0">
              <a:solidFill>
                <a:schemeClr val="bg1"/>
              </a:solidFill>
            </a:endParaRPr>
          </a:p>
          <a:p>
            <a:pPr marL="342900" marR="0" lvl="0" indent="-228600">
              <a:lnSpc>
                <a:spcPct val="120000"/>
              </a:lnSpc>
              <a:spcBef>
                <a:spcPts val="0"/>
              </a:spcBef>
              <a:spcAft>
                <a:spcPts val="600"/>
              </a:spcAft>
              <a:buClr>
                <a:schemeClr val="accent1">
                  <a:lumMod val="60000"/>
                  <a:lumOff val="40000"/>
                </a:schemeClr>
              </a:buClr>
              <a:buSzPct val="160000"/>
              <a:buFont typeface="Arial" panose="020B0604020202020204" pitchFamily="34" charset="0"/>
              <a:buChar char="•"/>
              <a:tabLst>
                <a:tab pos="457200" algn="l"/>
              </a:tabLst>
            </a:pPr>
            <a:r>
              <a:rPr lang="en-US" sz="2000" b="1" cap="all" dirty="0">
                <a:solidFill>
                  <a:schemeClr val="bg1"/>
                </a:solidFill>
              </a:rPr>
              <a:t>Summary:      </a:t>
            </a:r>
            <a:r>
              <a:rPr lang="en-US" sz="2000" cap="all" dirty="0">
                <a:solidFill>
                  <a:schemeClr val="bg1"/>
                </a:solidFill>
              </a:rPr>
              <a:t>HB 2384, filed by </a:t>
            </a:r>
            <a:r>
              <a:rPr lang="en-US" sz="2000" cap="all" dirty="0">
                <a:solidFill>
                  <a:schemeClr val="bg1"/>
                </a:solidFill>
                <a:hlinkClick r:id="rId9" tooltip="https://all-lawfirm.us14.list-manage.com/track/click?u=fbf575745406b1003998d2283&amp;id=cf05b12728&amp;e=ff5492ff46">
                  <a:extLst>
                    <a:ext uri="{A12FA001-AC4F-418D-AE19-62706E023703}">
                      <ahyp:hlinkClr xmlns:ahyp="http://schemas.microsoft.com/office/drawing/2018/hyperlinkcolor" val="tx"/>
                    </a:ext>
                  </a:extLst>
                </a:hlinkClick>
              </a:rPr>
              <a:t>Rep. Jeff Leach (R – Allen)</a:t>
            </a:r>
            <a:r>
              <a:rPr lang="en-US" sz="2000" cap="all" dirty="0">
                <a:solidFill>
                  <a:schemeClr val="bg1"/>
                </a:solidFill>
              </a:rPr>
              <a:t>, amends applicable sections of the Election Code and Government Code to do the following: It is a long list.</a:t>
            </a:r>
          </a:p>
        </p:txBody>
      </p:sp>
    </p:spTree>
    <p:extLst>
      <p:ext uri="{BB962C8B-B14F-4D97-AF65-F5344CB8AC3E}">
        <p14:creationId xmlns:p14="http://schemas.microsoft.com/office/powerpoint/2010/main" val="4674479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1FC91F8-A9A4-4931-ADD3-6385B946ADC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2" name="Group 11">
            <a:extLst>
              <a:ext uri="{FF2B5EF4-FFF2-40B4-BE49-F238E27FC236}">
                <a16:creationId xmlns:a16="http://schemas.microsoft.com/office/drawing/2014/main" id="{67C80586-1D3A-442E-954F-27ADFD06D75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397" y="0"/>
            <a:ext cx="12005350" cy="6644081"/>
            <a:chOff x="-25397" y="0"/>
            <a:chExt cx="12005350" cy="6644081"/>
          </a:xfrm>
        </p:grpSpPr>
        <p:sp useBgFill="1">
          <p:nvSpPr>
            <p:cNvPr id="13" name="Rectangle 12">
              <a:extLst>
                <a:ext uri="{FF2B5EF4-FFF2-40B4-BE49-F238E27FC236}">
                  <a16:creationId xmlns:a16="http://schemas.microsoft.com/office/drawing/2014/main" id="{858C4D1A-997A-4247-81B4-7D82B586C6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4" name="Freeform 11">
              <a:extLst>
                <a:ext uri="{FF2B5EF4-FFF2-40B4-BE49-F238E27FC236}">
                  <a16:creationId xmlns:a16="http://schemas.microsoft.com/office/drawing/2014/main" id="{E701EA35-9E87-449F-96DA-9533E3CD6B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5" name="Rectangle 14">
              <a:extLst>
                <a:ext uri="{FF2B5EF4-FFF2-40B4-BE49-F238E27FC236}">
                  <a16:creationId xmlns:a16="http://schemas.microsoft.com/office/drawing/2014/main" id="{3453FC02-44BF-4E48-A475-879BEE614C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pic>
        <p:nvPicPr>
          <p:cNvPr id="17" name="Picture 16">
            <a:extLst>
              <a:ext uri="{FF2B5EF4-FFF2-40B4-BE49-F238E27FC236}">
                <a16:creationId xmlns:a16="http://schemas.microsoft.com/office/drawing/2014/main" id="{03D882EE-1C56-42A4-97AB-8DBF40EC55E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9" name="Rectangle 18">
            <a:extLst>
              <a:ext uri="{FF2B5EF4-FFF2-40B4-BE49-F238E27FC236}">
                <a16:creationId xmlns:a16="http://schemas.microsoft.com/office/drawing/2014/main" id="{994414B8-51D2-48F2-B08F-F3F515D09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pic>
        <p:nvPicPr>
          <p:cNvPr id="7" name="Graphic 6" descr="Document">
            <a:extLst>
              <a:ext uri="{FF2B5EF4-FFF2-40B4-BE49-F238E27FC236}">
                <a16:creationId xmlns:a16="http://schemas.microsoft.com/office/drawing/2014/main" id="{56F45DAE-965E-EDF5-D86D-88486FCE6A4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562455" y="859204"/>
            <a:ext cx="4677405" cy="4677405"/>
          </a:xfrm>
          <a:prstGeom prst="rect">
            <a:avLst/>
          </a:prstGeom>
          <a:ln>
            <a:noFill/>
          </a:ln>
        </p:spPr>
      </p:pic>
      <p:sp>
        <p:nvSpPr>
          <p:cNvPr id="21" name="Freeform 9">
            <a:extLst>
              <a:ext uri="{FF2B5EF4-FFF2-40B4-BE49-F238E27FC236}">
                <a16:creationId xmlns:a16="http://schemas.microsoft.com/office/drawing/2014/main" id="{B9111584-21F2-41C8-AB8B-AE21FF686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3" name="Rectangle 22">
            <a:extLst>
              <a:ext uri="{FF2B5EF4-FFF2-40B4-BE49-F238E27FC236}">
                <a16:creationId xmlns:a16="http://schemas.microsoft.com/office/drawing/2014/main" id="{36B69345-695D-4D04-96EA-0EAA72398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6094412" cy="6380796"/>
          </a:xfrm>
          <a:prstGeom prst="rect">
            <a:avLst/>
          </a:prstGeom>
          <a:gradFill flip="none" rotWithShape="1">
            <a:gsLst>
              <a:gs pos="34000">
                <a:schemeClr val="accent1"/>
              </a:gs>
              <a:gs pos="100000">
                <a:schemeClr val="accent1">
                  <a:lumMod val="60000"/>
                </a:schemeClr>
              </a:gs>
            </a:gsLst>
            <a:lin ang="8100000" scaled="1"/>
            <a:tileRect/>
          </a:gra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58DFC294-CD51-8830-35FC-96E7CE0EE16B}"/>
              </a:ext>
            </a:extLst>
          </p:cNvPr>
          <p:cNvSpPr>
            <a:spLocks noGrp="1"/>
          </p:cNvSpPr>
          <p:nvPr>
            <p:ph type="title"/>
          </p:nvPr>
        </p:nvSpPr>
        <p:spPr>
          <a:xfrm>
            <a:off x="685799" y="690479"/>
            <a:ext cx="4957275" cy="1146825"/>
          </a:xfrm>
        </p:spPr>
        <p:txBody>
          <a:bodyPr vert="horz" lIns="91440" tIns="45720" rIns="91440" bIns="45720" rtlCol="0" anchor="ctr">
            <a:normAutofit/>
          </a:bodyPr>
          <a:lstStyle/>
          <a:p>
            <a:r>
              <a:rPr lang="en-US" sz="3800" dirty="0">
                <a:solidFill>
                  <a:schemeClr val="bg1"/>
                </a:solidFill>
              </a:rPr>
              <a:t>Ride share company liability</a:t>
            </a:r>
          </a:p>
        </p:txBody>
      </p:sp>
      <p:sp>
        <p:nvSpPr>
          <p:cNvPr id="3" name="TextBox 2">
            <a:extLst>
              <a:ext uri="{FF2B5EF4-FFF2-40B4-BE49-F238E27FC236}">
                <a16:creationId xmlns:a16="http://schemas.microsoft.com/office/drawing/2014/main" id="{D3B93359-733C-9E3B-B94F-ECED9E26C86C}"/>
              </a:ext>
            </a:extLst>
          </p:cNvPr>
          <p:cNvSpPr txBox="1"/>
          <p:nvPr/>
        </p:nvSpPr>
        <p:spPr>
          <a:xfrm>
            <a:off x="685800" y="2063395"/>
            <a:ext cx="4957273" cy="3446103"/>
          </a:xfrm>
          <a:prstGeom prst="rect">
            <a:avLst/>
          </a:prstGeom>
        </p:spPr>
        <p:txBody>
          <a:bodyPr vert="horz" lIns="91440" tIns="45720" rIns="91440" bIns="45720" rtlCol="0" anchor="ctr">
            <a:normAutofit/>
          </a:bodyPr>
          <a:lstStyle/>
          <a:p>
            <a:pPr indent="-228600">
              <a:lnSpc>
                <a:spcPct val="110000"/>
              </a:lnSpc>
              <a:spcAft>
                <a:spcPts val="600"/>
              </a:spcAft>
              <a:buClr>
                <a:schemeClr val="accent1">
                  <a:lumMod val="60000"/>
                  <a:lumOff val="40000"/>
                </a:schemeClr>
              </a:buClr>
              <a:buSzPct val="160000"/>
              <a:buFont typeface="Arial" panose="020B0604020202020204" pitchFamily="34" charset="0"/>
              <a:buChar char="•"/>
            </a:pPr>
            <a:r>
              <a:rPr lang="en-US" sz="1700" cap="all" dirty="0">
                <a:solidFill>
                  <a:schemeClr val="bg1"/>
                </a:solidFill>
              </a:rPr>
              <a:t>SECTION A1.AATitle 6, Civil Practice and Remedies Code, is</a:t>
            </a:r>
            <a:br>
              <a:rPr lang="en-US" sz="1700" cap="all" dirty="0">
                <a:solidFill>
                  <a:schemeClr val="bg1"/>
                </a:solidFill>
              </a:rPr>
            </a:br>
            <a:r>
              <a:rPr lang="en-US" sz="1700" cap="all" dirty="0">
                <a:solidFill>
                  <a:schemeClr val="bg1"/>
                </a:solidFill>
              </a:rPr>
              <a:t>amended by adding Chapter 150E to read as follows:</a:t>
            </a:r>
            <a:br>
              <a:rPr lang="en-US" sz="1700" cap="all" dirty="0">
                <a:solidFill>
                  <a:schemeClr val="bg1"/>
                </a:solidFill>
              </a:rPr>
            </a:br>
            <a:r>
              <a:rPr lang="en-US" sz="1700" cap="all" dirty="0">
                <a:solidFill>
                  <a:schemeClr val="bg1"/>
                </a:solidFill>
              </a:rPr>
              <a:t>CHAPTER 150E. CIVIL ACTIONS OR ARBITRATIONS INVOLVING</a:t>
            </a:r>
            <a:br>
              <a:rPr lang="en-US" sz="1700" cap="all" dirty="0">
                <a:solidFill>
                  <a:schemeClr val="bg1"/>
                </a:solidFill>
              </a:rPr>
            </a:br>
            <a:r>
              <a:rPr lang="en-US" sz="1700" cap="all" dirty="0">
                <a:solidFill>
                  <a:schemeClr val="bg1"/>
                </a:solidFill>
              </a:rPr>
              <a:t>TRANSPORTATION NETWORK COMPANIES:</a:t>
            </a:r>
          </a:p>
          <a:p>
            <a:pPr indent="-228600">
              <a:lnSpc>
                <a:spcPct val="110000"/>
              </a:lnSpc>
              <a:spcAft>
                <a:spcPts val="600"/>
              </a:spcAft>
              <a:buClr>
                <a:schemeClr val="accent1">
                  <a:lumMod val="60000"/>
                  <a:lumOff val="40000"/>
                </a:schemeClr>
              </a:buClr>
              <a:buSzPct val="160000"/>
              <a:buFont typeface="Arial" panose="020B0604020202020204" pitchFamily="34" charset="0"/>
              <a:buChar char="•"/>
            </a:pPr>
            <a:endParaRPr lang="en-US" sz="1700" cap="all" dirty="0">
              <a:solidFill>
                <a:schemeClr val="bg1"/>
              </a:solidFill>
            </a:endParaRPr>
          </a:p>
          <a:p>
            <a:pPr indent="-228600">
              <a:lnSpc>
                <a:spcPct val="110000"/>
              </a:lnSpc>
              <a:spcAft>
                <a:spcPts val="600"/>
              </a:spcAft>
              <a:buClr>
                <a:schemeClr val="accent1">
                  <a:lumMod val="60000"/>
                  <a:lumOff val="40000"/>
                </a:schemeClr>
              </a:buClr>
              <a:buSzPct val="160000"/>
              <a:buFont typeface="Arial" panose="020B0604020202020204" pitchFamily="34" charset="0"/>
              <a:buChar char="•"/>
            </a:pPr>
            <a:r>
              <a:rPr lang="en-US" sz="1700" cap="all" dirty="0">
                <a:solidFill>
                  <a:schemeClr val="bg1"/>
                </a:solidFill>
              </a:rPr>
              <a:t>https://</a:t>
            </a:r>
            <a:r>
              <a:rPr lang="en-US" sz="1700" cap="all" dirty="0" err="1">
                <a:solidFill>
                  <a:schemeClr val="bg1"/>
                </a:solidFill>
              </a:rPr>
              <a:t>capitol.texas.gov</a:t>
            </a:r>
            <a:r>
              <a:rPr lang="en-US" sz="1700" cap="all" dirty="0">
                <a:solidFill>
                  <a:schemeClr val="bg1"/>
                </a:solidFill>
              </a:rPr>
              <a:t>/Search/</a:t>
            </a:r>
            <a:r>
              <a:rPr lang="en-US" sz="1700" cap="all" dirty="0" err="1">
                <a:solidFill>
                  <a:schemeClr val="bg1"/>
                </a:solidFill>
              </a:rPr>
              <a:t>DocViewer.aspx?ID</a:t>
            </a:r>
            <a:r>
              <a:rPr lang="en-US" sz="1700" cap="all" dirty="0">
                <a:solidFill>
                  <a:schemeClr val="bg1"/>
                </a:solidFill>
              </a:rPr>
              <a:t>=88RHB017453A&amp;QueryText=%22HB+1745%22&amp;DocType=A</a:t>
            </a:r>
          </a:p>
        </p:txBody>
      </p:sp>
    </p:spTree>
    <p:extLst>
      <p:ext uri="{BB962C8B-B14F-4D97-AF65-F5344CB8AC3E}">
        <p14:creationId xmlns:p14="http://schemas.microsoft.com/office/powerpoint/2010/main" val="11030603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D3831-B8D9-2D94-A037-270367D59162}"/>
              </a:ext>
            </a:extLst>
          </p:cNvPr>
          <p:cNvSpPr>
            <a:spLocks noGrp="1"/>
          </p:cNvSpPr>
          <p:nvPr>
            <p:ph type="title"/>
          </p:nvPr>
        </p:nvSpPr>
        <p:spPr>
          <a:xfrm>
            <a:off x="577174" y="685800"/>
            <a:ext cx="10505509" cy="1285672"/>
          </a:xfrm>
        </p:spPr>
        <p:txBody>
          <a:bodyPr>
            <a:normAutofit/>
          </a:bodyPr>
          <a:lstStyle/>
          <a:p>
            <a:pPr algn="ctr"/>
            <a:r>
              <a:rPr lang="en-US" sz="4800" kern="100" dirty="0">
                <a:ea typeface="Calibri" panose="020F0502020204030204" pitchFamily="34" charset="0"/>
                <a:cs typeface="Times New Roman (Body CS)"/>
              </a:rPr>
              <a:t>Texas citizens participation Act</a:t>
            </a:r>
            <a:endParaRPr lang="en-US" dirty="0"/>
          </a:p>
        </p:txBody>
      </p:sp>
      <p:sp>
        <p:nvSpPr>
          <p:cNvPr id="3" name="TextBox 2">
            <a:extLst>
              <a:ext uri="{FF2B5EF4-FFF2-40B4-BE49-F238E27FC236}">
                <a16:creationId xmlns:a16="http://schemas.microsoft.com/office/drawing/2014/main" id="{09B75D21-981E-F44F-FEF5-5C40DF8FE415}"/>
              </a:ext>
            </a:extLst>
          </p:cNvPr>
          <p:cNvSpPr txBox="1"/>
          <p:nvPr/>
        </p:nvSpPr>
        <p:spPr>
          <a:xfrm>
            <a:off x="622570" y="2133600"/>
            <a:ext cx="10959830" cy="2246769"/>
          </a:xfrm>
          <a:prstGeom prst="rect">
            <a:avLst/>
          </a:prstGeom>
          <a:noFill/>
        </p:spPr>
        <p:txBody>
          <a:bodyPr wrap="square" rtlCol="0">
            <a:spAutoFit/>
          </a:bodyPr>
          <a:lstStyle/>
          <a:p>
            <a:pPr marL="0" marR="0" algn="just">
              <a:spcBef>
                <a:spcPts val="0"/>
              </a:spcBef>
              <a:spcAft>
                <a:spcPts val="0"/>
              </a:spcAft>
            </a:pPr>
            <a:r>
              <a:rPr lang="en-US" sz="2000" kern="0" dirty="0">
                <a:solidFill>
                  <a:srgbClr val="0000CD"/>
                </a:solidFill>
                <a:effectLst/>
                <a:latin typeface="Arial" panose="020B0604020202020204" pitchFamily="34" charset="0"/>
                <a:ea typeface="Times New Roman" panose="02020603050405020304" pitchFamily="18" charset="0"/>
                <a:cs typeface="Arial" panose="020B0604020202020204" pitchFamily="34" charset="0"/>
                <a:hlinkClick r:id="rId2" tooltip="https://all-lawfirm.us14.list-manage.com/track/click?u=fbf575745406b1003998d2283&amp;id=348bf8f62d&amp;e=ff5492ff46"/>
              </a:rPr>
              <a:t>HB 527 – Persons Exercising Certain Constitutional Rights for Purposes of a Motion to Dismiss under the TCPA</a:t>
            </a:r>
            <a:endParaRPr lang="en-US" sz="2000" kern="1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just">
              <a:spcBef>
                <a:spcPts val="0"/>
              </a:spcBef>
              <a:spcAft>
                <a:spcPts val="0"/>
              </a:spcAft>
              <a:buSzPts val="1000"/>
              <a:buFont typeface="Symbol" pitchFamily="2" charset="2"/>
              <a:buChar char=""/>
              <a:tabLst>
                <a:tab pos="457200" algn="l"/>
              </a:tabLst>
            </a:pPr>
            <a:r>
              <a:rPr lang="en-US" sz="2000" b="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Summary:  </a:t>
            </a:r>
            <a:r>
              <a:rPr lang="en-US" sz="20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HB 527, filed by </a:t>
            </a:r>
            <a:r>
              <a:rPr lang="en-US" sz="2000" kern="0" dirty="0">
                <a:solidFill>
                  <a:srgbClr val="0000CD"/>
                </a:solidFill>
                <a:effectLst/>
                <a:latin typeface="Arial" panose="020B0604020202020204" pitchFamily="34" charset="0"/>
                <a:ea typeface="Times New Roman" panose="02020603050405020304" pitchFamily="18" charset="0"/>
                <a:cs typeface="Arial" panose="020B0604020202020204" pitchFamily="34" charset="0"/>
                <a:hlinkClick r:id="rId3" tooltip="https://all-lawfirm.us14.list-manage.com/track/click?u=fbf575745406b1003998d2283&amp;id=91fe0e2f7a&amp;e=ff5492ff46"/>
              </a:rPr>
              <a:t>Rep. Gene Wu (D – Houston)</a:t>
            </a:r>
            <a:r>
              <a:rPr lang="en-US" sz="20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amends section 27.010(a) of the CPRC and adds a new subsection (13) that expressly exempts “a legal malpractice claim brought by a client or former client” from the scope of the TCPA.</a:t>
            </a:r>
            <a:endParaRPr lang="en-US" sz="20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just">
              <a:spcBef>
                <a:spcPts val="0"/>
              </a:spcBef>
              <a:spcAft>
                <a:spcPts val="0"/>
              </a:spcAft>
              <a:buSzPts val="1000"/>
              <a:buFont typeface="Symbol" pitchFamily="2" charset="2"/>
              <a:buChar char=""/>
              <a:tabLst>
                <a:tab pos="457200" algn="l"/>
              </a:tabLst>
            </a:pPr>
            <a:r>
              <a:rPr lang="en-US" sz="2000" i="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Effective date</a:t>
            </a:r>
            <a:r>
              <a:rPr lang="en-US" sz="20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September 1, 2023.  The changes in the law addressed in HB 527 would apply to an action that commences on or after the effective date.</a:t>
            </a:r>
            <a:endParaRPr lang="en-US" sz="20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350331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1FC91F8-A9A4-4931-ADD3-6385B946ADC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4" name="Group 13">
            <a:extLst>
              <a:ext uri="{FF2B5EF4-FFF2-40B4-BE49-F238E27FC236}">
                <a16:creationId xmlns:a16="http://schemas.microsoft.com/office/drawing/2014/main" id="{67C80586-1D3A-442E-954F-27ADFD06D75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397" y="0"/>
            <a:ext cx="12005350" cy="6644081"/>
            <a:chOff x="-25397" y="0"/>
            <a:chExt cx="12005350" cy="6644081"/>
          </a:xfrm>
        </p:grpSpPr>
        <p:sp useBgFill="1">
          <p:nvSpPr>
            <p:cNvPr id="15" name="Rectangle 14">
              <a:extLst>
                <a:ext uri="{FF2B5EF4-FFF2-40B4-BE49-F238E27FC236}">
                  <a16:creationId xmlns:a16="http://schemas.microsoft.com/office/drawing/2014/main" id="{858C4D1A-997A-4247-81B4-7D82B586C6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6" name="Freeform 11">
              <a:extLst>
                <a:ext uri="{FF2B5EF4-FFF2-40B4-BE49-F238E27FC236}">
                  <a16:creationId xmlns:a16="http://schemas.microsoft.com/office/drawing/2014/main" id="{E701EA35-9E87-449F-96DA-9533E3CD6B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7" name="Rectangle 16">
              <a:extLst>
                <a:ext uri="{FF2B5EF4-FFF2-40B4-BE49-F238E27FC236}">
                  <a16:creationId xmlns:a16="http://schemas.microsoft.com/office/drawing/2014/main" id="{3453FC02-44BF-4E48-A475-879BEE614C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pic>
        <p:nvPicPr>
          <p:cNvPr id="19" name="Picture 18">
            <a:extLst>
              <a:ext uri="{FF2B5EF4-FFF2-40B4-BE49-F238E27FC236}">
                <a16:creationId xmlns:a16="http://schemas.microsoft.com/office/drawing/2014/main" id="{03D882EE-1C56-42A4-97AB-8DBF40EC55E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21" name="Rectangle 20">
            <a:extLst>
              <a:ext uri="{FF2B5EF4-FFF2-40B4-BE49-F238E27FC236}">
                <a16:creationId xmlns:a16="http://schemas.microsoft.com/office/drawing/2014/main" id="{994414B8-51D2-48F2-B08F-F3F515D09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pic>
        <p:nvPicPr>
          <p:cNvPr id="7" name="Picture 6" descr="A person in a suit and tie sitting in a chair with a book in his hand&#10;&#10;Description automatically generated with low confidence">
            <a:extLst>
              <a:ext uri="{FF2B5EF4-FFF2-40B4-BE49-F238E27FC236}">
                <a16:creationId xmlns:a16="http://schemas.microsoft.com/office/drawing/2014/main" id="{38C726DF-413A-C108-3BCE-25048AC6D7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62455" y="547819"/>
            <a:ext cx="4677405" cy="5300175"/>
          </a:xfrm>
          <a:prstGeom prst="rect">
            <a:avLst/>
          </a:prstGeom>
          <a:ln>
            <a:noFill/>
          </a:ln>
        </p:spPr>
      </p:pic>
      <p:sp>
        <p:nvSpPr>
          <p:cNvPr id="23" name="Freeform 9">
            <a:extLst>
              <a:ext uri="{FF2B5EF4-FFF2-40B4-BE49-F238E27FC236}">
                <a16:creationId xmlns:a16="http://schemas.microsoft.com/office/drawing/2014/main" id="{B9111584-21F2-41C8-AB8B-AE21FF686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5" name="Rectangle 24">
            <a:extLst>
              <a:ext uri="{FF2B5EF4-FFF2-40B4-BE49-F238E27FC236}">
                <a16:creationId xmlns:a16="http://schemas.microsoft.com/office/drawing/2014/main" id="{36B69345-695D-4D04-96EA-0EAA72398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6094412" cy="6380796"/>
          </a:xfrm>
          <a:prstGeom prst="rect">
            <a:avLst/>
          </a:prstGeom>
          <a:gradFill flip="none" rotWithShape="1">
            <a:gsLst>
              <a:gs pos="34000">
                <a:schemeClr val="accent1"/>
              </a:gs>
              <a:gs pos="100000">
                <a:schemeClr val="accent1">
                  <a:lumMod val="60000"/>
                </a:schemeClr>
              </a:gs>
            </a:gsLst>
            <a:lin ang="8100000" scaled="1"/>
            <a:tileRect/>
          </a:gra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961A22F5-8C2C-9FA3-E15F-5A840ADEF671}"/>
              </a:ext>
            </a:extLst>
          </p:cNvPr>
          <p:cNvSpPr>
            <a:spLocks noGrp="1"/>
          </p:cNvSpPr>
          <p:nvPr>
            <p:ph type="title"/>
          </p:nvPr>
        </p:nvSpPr>
        <p:spPr>
          <a:xfrm>
            <a:off x="685799" y="690479"/>
            <a:ext cx="4957275" cy="1146825"/>
          </a:xfrm>
        </p:spPr>
        <p:txBody>
          <a:bodyPr vert="horz" lIns="91440" tIns="45720" rIns="91440" bIns="45720" rtlCol="0" anchor="ctr">
            <a:normAutofit/>
          </a:bodyPr>
          <a:lstStyle/>
          <a:p>
            <a:r>
              <a:rPr lang="en-US" sz="5000" dirty="0">
                <a:solidFill>
                  <a:schemeClr val="bg1"/>
                </a:solidFill>
              </a:rPr>
              <a:t>Nathan </a:t>
            </a:r>
            <a:r>
              <a:rPr lang="en-US" sz="5000" dirty="0" err="1">
                <a:solidFill>
                  <a:schemeClr val="bg1"/>
                </a:solidFill>
              </a:rPr>
              <a:t>hecht</a:t>
            </a:r>
            <a:r>
              <a:rPr lang="en-US" sz="5000" dirty="0">
                <a:solidFill>
                  <a:schemeClr val="bg1"/>
                </a:solidFill>
              </a:rPr>
              <a:t> act</a:t>
            </a:r>
          </a:p>
        </p:txBody>
      </p:sp>
      <p:sp>
        <p:nvSpPr>
          <p:cNvPr id="3" name="TextBox 2">
            <a:extLst>
              <a:ext uri="{FF2B5EF4-FFF2-40B4-BE49-F238E27FC236}">
                <a16:creationId xmlns:a16="http://schemas.microsoft.com/office/drawing/2014/main" id="{D633E34E-2422-4F34-4E47-E1632C33B2F1}"/>
              </a:ext>
            </a:extLst>
          </p:cNvPr>
          <p:cNvSpPr txBox="1"/>
          <p:nvPr/>
        </p:nvSpPr>
        <p:spPr>
          <a:xfrm>
            <a:off x="685800" y="2063395"/>
            <a:ext cx="4957273" cy="3446103"/>
          </a:xfrm>
          <a:prstGeom prst="rect">
            <a:avLst/>
          </a:prstGeom>
        </p:spPr>
        <p:txBody>
          <a:bodyPr vert="horz" lIns="91440" tIns="45720" rIns="91440" bIns="45720" rtlCol="0" anchor="ctr">
            <a:normAutofit/>
          </a:bodyPr>
          <a:lstStyle/>
          <a:p>
            <a:pPr indent="-228600">
              <a:lnSpc>
                <a:spcPct val="120000"/>
              </a:lnSpc>
              <a:spcAft>
                <a:spcPts val="600"/>
              </a:spcAft>
              <a:buClr>
                <a:schemeClr val="accent1">
                  <a:lumMod val="60000"/>
                  <a:lumOff val="40000"/>
                </a:schemeClr>
              </a:buClr>
              <a:buSzPct val="160000"/>
              <a:buFont typeface="Arial" panose="020B0604020202020204" pitchFamily="34" charset="0"/>
              <a:buChar char="•"/>
            </a:pPr>
            <a:r>
              <a:rPr lang="en-US" cap="all" dirty="0">
                <a:solidFill>
                  <a:schemeClr val="bg1"/>
                </a:solidFill>
              </a:rPr>
              <a:t>Constitutional Amendment raising the Judicial Retirement age from 75 to 79.</a:t>
            </a:r>
          </a:p>
          <a:p>
            <a:pPr>
              <a:lnSpc>
                <a:spcPct val="120000"/>
              </a:lnSpc>
              <a:spcAft>
                <a:spcPts val="600"/>
              </a:spcAft>
              <a:buClr>
                <a:schemeClr val="accent1">
                  <a:lumMod val="60000"/>
                  <a:lumOff val="40000"/>
                </a:schemeClr>
              </a:buClr>
              <a:buSzPct val="160000"/>
            </a:pPr>
            <a:endParaRPr lang="en-US" cap="all" dirty="0">
              <a:solidFill>
                <a:srgbClr val="FF0000"/>
              </a:solidFill>
            </a:endParaRPr>
          </a:p>
          <a:p>
            <a:pPr indent="-228600">
              <a:lnSpc>
                <a:spcPct val="120000"/>
              </a:lnSpc>
              <a:spcAft>
                <a:spcPts val="600"/>
              </a:spcAft>
              <a:buClr>
                <a:schemeClr val="accent1">
                  <a:lumMod val="60000"/>
                  <a:lumOff val="40000"/>
                </a:schemeClr>
              </a:buClr>
              <a:buSzPct val="160000"/>
              <a:buFont typeface="Arial" panose="020B0604020202020204" pitchFamily="34" charset="0"/>
              <a:buChar char="•"/>
            </a:pPr>
            <a:r>
              <a:rPr lang="en-US" cap="all" dirty="0">
                <a:solidFill>
                  <a:srgbClr val="FF0000"/>
                </a:solidFill>
              </a:rPr>
              <a:t>Who knew I’d live this long?</a:t>
            </a:r>
          </a:p>
        </p:txBody>
      </p:sp>
    </p:spTree>
    <p:extLst>
      <p:ext uri="{BB962C8B-B14F-4D97-AF65-F5344CB8AC3E}">
        <p14:creationId xmlns:p14="http://schemas.microsoft.com/office/powerpoint/2010/main" val="29812842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4F5C6-74ED-838E-CC45-C3688C529F28}"/>
              </a:ext>
            </a:extLst>
          </p:cNvPr>
          <p:cNvSpPr>
            <a:spLocks noGrp="1"/>
          </p:cNvSpPr>
          <p:nvPr>
            <p:ph type="title"/>
          </p:nvPr>
        </p:nvSpPr>
        <p:spPr/>
        <p:txBody>
          <a:bodyPr/>
          <a:lstStyle/>
          <a:p>
            <a:r>
              <a:rPr lang="en-US" dirty="0"/>
              <a:t>Vehicle inspections not required</a:t>
            </a:r>
          </a:p>
        </p:txBody>
      </p:sp>
      <p:sp>
        <p:nvSpPr>
          <p:cNvPr id="3" name="TextBox 2">
            <a:extLst>
              <a:ext uri="{FF2B5EF4-FFF2-40B4-BE49-F238E27FC236}">
                <a16:creationId xmlns:a16="http://schemas.microsoft.com/office/drawing/2014/main" id="{87628067-F1F9-0EFD-041E-262E4138C49F}"/>
              </a:ext>
            </a:extLst>
          </p:cNvPr>
          <p:cNvSpPr txBox="1"/>
          <p:nvPr/>
        </p:nvSpPr>
        <p:spPr>
          <a:xfrm>
            <a:off x="546652" y="2967335"/>
            <a:ext cx="10287000" cy="2246769"/>
          </a:xfrm>
          <a:prstGeom prst="rect">
            <a:avLst/>
          </a:prstGeom>
          <a:noFill/>
        </p:spPr>
        <p:txBody>
          <a:bodyPr wrap="square" rtlCol="0">
            <a:spAutoFit/>
          </a:bodyPr>
          <a:lstStyle/>
          <a:p>
            <a:r>
              <a:rPr lang="en-US" sz="2800" dirty="0">
                <a:solidFill>
                  <a:srgbClr val="FF0000"/>
                </a:solidFill>
              </a:rPr>
              <a:t>HB 3297:</a:t>
            </a:r>
          </a:p>
          <a:p>
            <a:r>
              <a:rPr lang="en-US" sz="2800" dirty="0"/>
              <a:t>Will do away with the requirement of yearly Vehicle Safety Inspections. </a:t>
            </a:r>
          </a:p>
          <a:p>
            <a:r>
              <a:rPr lang="en-US" sz="2800" dirty="0"/>
              <a:t>17 most populous counties will still require air quality inspections.  </a:t>
            </a:r>
          </a:p>
          <a:p>
            <a:r>
              <a:rPr lang="en-US" sz="2800" dirty="0">
                <a:solidFill>
                  <a:srgbClr val="FF0000"/>
                </a:solidFill>
              </a:rPr>
              <a:t>Effective Sept 1, 2023</a:t>
            </a:r>
          </a:p>
        </p:txBody>
      </p:sp>
    </p:spTree>
    <p:extLst>
      <p:ext uri="{BB962C8B-B14F-4D97-AF65-F5344CB8AC3E}">
        <p14:creationId xmlns:p14="http://schemas.microsoft.com/office/powerpoint/2010/main" val="34267600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E9866-03E7-F9FF-D9BA-6AF1311CA654}"/>
              </a:ext>
            </a:extLst>
          </p:cNvPr>
          <p:cNvSpPr>
            <a:spLocks noGrp="1"/>
          </p:cNvSpPr>
          <p:nvPr>
            <p:ph type="title"/>
          </p:nvPr>
        </p:nvSpPr>
        <p:spPr/>
        <p:txBody>
          <a:bodyPr>
            <a:normAutofit/>
          </a:bodyPr>
          <a:lstStyle/>
          <a:p>
            <a:pPr algn="ctr"/>
            <a:r>
              <a:rPr lang="en-US" sz="4400" dirty="0"/>
              <a:t>Important bills that failed</a:t>
            </a:r>
          </a:p>
        </p:txBody>
      </p:sp>
      <p:sp>
        <p:nvSpPr>
          <p:cNvPr id="4" name="TextBox 3">
            <a:extLst>
              <a:ext uri="{FF2B5EF4-FFF2-40B4-BE49-F238E27FC236}">
                <a16:creationId xmlns:a16="http://schemas.microsoft.com/office/drawing/2014/main" id="{5A5DA8A1-43EB-155D-482C-54D9CBBB96E1}"/>
              </a:ext>
            </a:extLst>
          </p:cNvPr>
          <p:cNvSpPr txBox="1"/>
          <p:nvPr/>
        </p:nvSpPr>
        <p:spPr>
          <a:xfrm>
            <a:off x="685801" y="1837765"/>
            <a:ext cx="10396882" cy="4111382"/>
          </a:xfrm>
          <a:prstGeom prst="rect">
            <a:avLst/>
          </a:prstGeom>
          <a:noFill/>
        </p:spPr>
        <p:txBody>
          <a:bodyPr wrap="square" rtlCol="0">
            <a:spAutoFit/>
          </a:bodyPr>
          <a:lstStyle/>
          <a:p>
            <a:r>
              <a:rPr lang="en-US" sz="1800" kern="0" dirty="0">
                <a:solidFill>
                  <a:srgbClr val="3289DD"/>
                </a:solidFill>
                <a:effectLst/>
                <a:latin typeface="Arial" panose="020B0604020202020204" pitchFamily="34" charset="0"/>
                <a:ea typeface="Times New Roman" panose="02020603050405020304" pitchFamily="18" charset="0"/>
                <a:cs typeface="Times New Roman (Body CS)"/>
                <a:hlinkClick r:id="rId2" tooltip="https://all-lawfirm.us14.list-manage.com/track/click?u=fbf575745406b1003998d2283&amp;id=ba674d58d7&amp;e=ff5492ff46">
                  <a:extLst>
                    <a:ext uri="{A12FA001-AC4F-418D-AE19-62706E023703}">
                      <ahyp:hlinkClr xmlns:ahyp="http://schemas.microsoft.com/office/drawing/2018/hyperlinkcolor" val="tx"/>
                    </a:ext>
                  </a:extLst>
                </a:hlinkClick>
              </a:rPr>
              <a:t>HB 536 – Liability Limits in a Health Care Liability Claim </a:t>
            </a:r>
          </a:p>
          <a:p>
            <a:pPr marL="285750" indent="-285750">
              <a:buFont typeface="Arial" panose="020B0604020202020204" pitchFamily="34" charset="0"/>
              <a:buChar char="•"/>
            </a:pPr>
            <a:r>
              <a:rPr lang="en-US" sz="1800" kern="0" dirty="0">
                <a:effectLst/>
                <a:latin typeface="Arial" panose="020B0604020202020204" pitchFamily="34" charset="0"/>
                <a:ea typeface="Times New Roman" panose="02020603050405020304" pitchFamily="18" charset="0"/>
                <a:cs typeface="Times New Roman (Body CS)"/>
                <a:hlinkClick r:id="rId2" tooltip="https://all-lawfirm.us14.list-manage.com/track/click?u=fbf575745406b1003998d2283&amp;id=ba674d58d7&amp;e=ff5492ff46">
                  <a:extLst>
                    <a:ext uri="{A12FA001-AC4F-418D-AE19-62706E023703}">
                      <ahyp:hlinkClr xmlns:ahyp="http://schemas.microsoft.com/office/drawing/2018/hyperlinkcolor" val="tx"/>
                    </a:ext>
                  </a:extLst>
                </a:hlinkClick>
              </a:rPr>
              <a:t>Attach the Cap to the CPI</a:t>
            </a:r>
            <a:endParaRPr lang="en-US" kern="0" dirty="0">
              <a:latin typeface="Arial" panose="020B0604020202020204" pitchFamily="34" charset="0"/>
              <a:ea typeface="Times New Roman" panose="02020603050405020304" pitchFamily="18" charset="0"/>
              <a:cs typeface="Times New Roman (Body CS)"/>
            </a:endParaRPr>
          </a:p>
          <a:p>
            <a:r>
              <a:rPr lang="en-US" sz="1800" kern="0" dirty="0">
                <a:solidFill>
                  <a:srgbClr val="0000CD"/>
                </a:solidFill>
                <a:effectLst/>
                <a:latin typeface="Arial" panose="020B0604020202020204" pitchFamily="34" charset="0"/>
                <a:ea typeface="Times New Roman" panose="02020603050405020304" pitchFamily="18" charset="0"/>
                <a:cs typeface="Times New Roman (Body CS)"/>
                <a:hlinkClick r:id="rId3" tooltip="https://all-lawfirm.us14.list-manage.com/track/click?u=fbf575745406b1003998d2283&amp;id=4b64bd178b&amp;e=ff5492ff46"/>
              </a:rPr>
              <a:t>SB 802 </a:t>
            </a:r>
            <a:r>
              <a:rPr lang="en-US" sz="1800" kern="0" dirty="0">
                <a:solidFill>
                  <a:srgbClr val="0000CD"/>
                </a:solidFill>
                <a:effectLst/>
                <a:latin typeface="Arial" panose="020B0604020202020204" pitchFamily="34" charset="0"/>
                <a:ea typeface="Times New Roman" panose="02020603050405020304" pitchFamily="18" charset="0"/>
                <a:cs typeface="Times New Roman (Body CS)"/>
                <a:hlinkClick r:id="rId4" tooltip="https://all-lawfirm.us14.list-manage.com/track/click?u=fbf575745406b1003998d2283&amp;id=b4ca1ec86a&amp;e=ff5492ff46"/>
              </a:rPr>
              <a:t>–</a:t>
            </a:r>
            <a:r>
              <a:rPr lang="en-US" sz="1800" kern="0" dirty="0">
                <a:solidFill>
                  <a:srgbClr val="0000CD"/>
                </a:solidFill>
                <a:effectLst/>
                <a:latin typeface="Arial" panose="020B0604020202020204" pitchFamily="34" charset="0"/>
                <a:ea typeface="Times New Roman" panose="02020603050405020304" pitchFamily="18" charset="0"/>
                <a:cs typeface="Times New Roman (Body CS)"/>
                <a:hlinkClick r:id="rId5" tooltip="https://all-lawfirm.us14.list-manage.com/track/click?u=fbf575745406b1003998d2283&amp;id=5eb457011b&amp;e=ff5492ff46"/>
              </a:rPr>
              <a:t> Annual Base Salary of a District Judge</a:t>
            </a:r>
            <a:r>
              <a:rPr lang="en-US" sz="1800" kern="0" dirty="0">
                <a:solidFill>
                  <a:srgbClr val="000000"/>
                </a:solidFill>
                <a:effectLst/>
                <a:latin typeface="Arial" panose="020B0604020202020204" pitchFamily="34" charset="0"/>
                <a:ea typeface="Times New Roman" panose="02020603050405020304" pitchFamily="18" charset="0"/>
              </a:rPr>
              <a:t>  </a:t>
            </a:r>
            <a:r>
              <a:rPr lang="en-US" sz="1800" i="1" kern="0" dirty="0">
                <a:solidFill>
                  <a:srgbClr val="000000"/>
                </a:solidFill>
                <a:effectLst/>
                <a:latin typeface="Arial" panose="020B0604020202020204" pitchFamily="34" charset="0"/>
                <a:ea typeface="Times New Roman" panose="02020603050405020304" pitchFamily="18" charset="0"/>
              </a:rPr>
              <a:t>(Similar Bill: </a:t>
            </a:r>
            <a:r>
              <a:rPr lang="en-US" sz="1800" kern="0" dirty="0">
                <a:solidFill>
                  <a:srgbClr val="3289DD"/>
                </a:solidFill>
                <a:effectLst/>
                <a:latin typeface="Arial" panose="020B0604020202020204" pitchFamily="34" charset="0"/>
                <a:ea typeface="Times New Roman" panose="02020603050405020304" pitchFamily="18" charset="0"/>
                <a:cs typeface="Times New Roman (Body CS)"/>
                <a:hlinkClick r:id="rId6" tooltip="https://all-lawfirm.us14.list-manage.com/track/click?u=fbf575745406b1003998d2283&amp;id=47b8ef5b97&amp;e=ff5492ff46">
                  <a:extLst>
                    <a:ext uri="{A12FA001-AC4F-418D-AE19-62706E023703}">
                      <ahyp:hlinkClr xmlns:ahyp="http://schemas.microsoft.com/office/drawing/2018/hyperlinkcolor" val="tx"/>
                    </a:ext>
                  </a:extLst>
                </a:hlinkClick>
              </a:rPr>
              <a:t>HB 2779)</a:t>
            </a:r>
          </a:p>
          <a:p>
            <a:pPr marL="285750" indent="-285750">
              <a:buFont typeface="Arial" panose="020B0604020202020204" pitchFamily="34" charset="0"/>
              <a:buChar char="•"/>
            </a:pPr>
            <a:r>
              <a:rPr lang="en-US" sz="1800" kern="0" dirty="0">
                <a:effectLst/>
                <a:latin typeface="Arial" panose="020B0604020202020204" pitchFamily="34" charset="0"/>
                <a:ea typeface="Times New Roman" panose="02020603050405020304" pitchFamily="18" charset="0"/>
                <a:cs typeface="Times New Roman (Body CS)"/>
                <a:hlinkClick r:id="rId6" tooltip="https://all-lawfirm.us14.list-manage.com/track/click?u=fbf575745406b1003998d2283&amp;id=47b8ef5b97&amp;e=ff5492ff46">
                  <a:extLst>
                    <a:ext uri="{A12FA001-AC4F-418D-AE19-62706E023703}">
                      <ahyp:hlinkClr xmlns:ahyp="http://schemas.microsoft.com/office/drawing/2018/hyperlinkcolor" val="tx"/>
                    </a:ext>
                  </a:extLst>
                </a:hlinkClick>
              </a:rPr>
              <a:t>Judicial Pay Increase</a:t>
            </a:r>
            <a:endParaRPr lang="en-US" sz="1800" kern="0" dirty="0">
              <a:effectLst/>
              <a:latin typeface="Arial" panose="020B0604020202020204" pitchFamily="34" charset="0"/>
              <a:ea typeface="Times New Roman" panose="02020603050405020304" pitchFamily="18" charset="0"/>
              <a:cs typeface="Times New Roman (Body CS)"/>
            </a:endParaRPr>
          </a:p>
          <a:p>
            <a:r>
              <a:rPr lang="en-US" sz="1800" kern="0" dirty="0">
                <a:solidFill>
                  <a:srgbClr val="3289DD"/>
                </a:solidFill>
                <a:effectLst/>
                <a:latin typeface="Arial" panose="020B0604020202020204" pitchFamily="34" charset="0"/>
                <a:ea typeface="Times New Roman" panose="02020603050405020304" pitchFamily="18" charset="0"/>
                <a:cs typeface="Times New Roman (Body CS)"/>
                <a:hlinkClick r:id="rId7" tooltip="https://all-lawfirm.us14.list-manage.com/track/click?u=fbf575745406b1003998d2283&amp;id=46c811924d&amp;e=ff5492ff46">
                  <a:extLst>
                    <a:ext uri="{A12FA001-AC4F-418D-AE19-62706E023703}">
                      <ahyp:hlinkClr xmlns:ahyp="http://schemas.microsoft.com/office/drawing/2018/hyperlinkcolor" val="tx"/>
                    </a:ext>
                  </a:extLst>
                </a:hlinkClick>
              </a:rPr>
              <a:t>HB 525 – Delivery of Court Orders Through Electronic Filing System: </a:t>
            </a:r>
          </a:p>
          <a:p>
            <a:pPr marL="285750" indent="-285750">
              <a:buFont typeface="Arial" panose="020B0604020202020204" pitchFamily="34" charset="0"/>
              <a:buChar char="•"/>
            </a:pPr>
            <a:r>
              <a:rPr lang="en-US" sz="1800" kern="0" dirty="0">
                <a:effectLst/>
                <a:latin typeface="Arial" panose="020B0604020202020204" pitchFamily="34" charset="0"/>
                <a:ea typeface="Times New Roman" panose="02020603050405020304" pitchFamily="18" charset="0"/>
                <a:cs typeface="Times New Roman (Body CS)"/>
                <a:hlinkClick r:id="rId7" tooltip="https://all-lawfirm.us14.list-manage.com/track/click?u=fbf575745406b1003998d2283&amp;id=46c811924d&amp;e=ff5492ff46">
                  <a:extLst>
                    <a:ext uri="{A12FA001-AC4F-418D-AE19-62706E023703}">
                      <ahyp:hlinkClr xmlns:ahyp="http://schemas.microsoft.com/office/drawing/2018/hyperlinkcolor" val="tx"/>
                    </a:ext>
                  </a:extLst>
                </a:hlinkClick>
              </a:rPr>
              <a:t>Court Orders must be efiled. </a:t>
            </a:r>
            <a:endParaRPr lang="en-US" kern="0" dirty="0">
              <a:latin typeface="Arial" panose="020B0604020202020204" pitchFamily="34" charset="0"/>
              <a:ea typeface="Times New Roman" panose="02020603050405020304" pitchFamily="18" charset="0"/>
              <a:cs typeface="Times New Roman (Body CS)"/>
            </a:endParaRPr>
          </a:p>
          <a:p>
            <a:r>
              <a:rPr lang="en-US" sz="1800" kern="0" dirty="0">
                <a:solidFill>
                  <a:srgbClr val="0000CD"/>
                </a:solidFill>
                <a:effectLst/>
                <a:latin typeface="Arial" panose="020B0604020202020204" pitchFamily="34" charset="0"/>
                <a:ea typeface="Times New Roman" panose="02020603050405020304" pitchFamily="18" charset="0"/>
                <a:cs typeface="Times New Roman (Body CS)"/>
                <a:hlinkClick r:id="rId8" tooltip="https://all-lawfirm.us14.list-manage.com/track/click?u=fbf575745406b1003998d2283&amp;id=b4bcd45125&amp;e=ff5492ff46"/>
              </a:rPr>
              <a:t>HB 2014 – Reimbursement for Jury Service</a:t>
            </a:r>
            <a:r>
              <a:rPr lang="en-US" sz="1800" kern="0" dirty="0">
                <a:solidFill>
                  <a:srgbClr val="000000"/>
                </a:solidFill>
                <a:effectLst/>
                <a:latin typeface="Arial" panose="020B0604020202020204" pitchFamily="34" charset="0"/>
                <a:ea typeface="Times New Roman" panose="02020603050405020304" pitchFamily="18" charset="0"/>
                <a:cs typeface="Times New Roman (Body CS)"/>
              </a:rPr>
              <a:t> </a:t>
            </a:r>
          </a:p>
          <a:p>
            <a:pPr marL="285750" indent="-285750">
              <a:buFont typeface="Arial" panose="020B0604020202020204" pitchFamily="34" charset="0"/>
              <a:buChar char="•"/>
            </a:pPr>
            <a:r>
              <a:rPr lang="en-US" sz="1800" kern="0" dirty="0">
                <a:solidFill>
                  <a:srgbClr val="000000"/>
                </a:solidFill>
                <a:effectLst/>
                <a:latin typeface="Arial" panose="020B0604020202020204" pitchFamily="34" charset="0"/>
                <a:ea typeface="Times New Roman" panose="02020603050405020304" pitchFamily="18" charset="0"/>
                <a:cs typeface="Times New Roman (Body CS)"/>
              </a:rPr>
              <a:t>** Jury Reimbursement</a:t>
            </a:r>
            <a:endParaRPr lang="en-US" sz="1800" kern="100" dirty="0">
              <a:effectLst/>
              <a:latin typeface="Palatino" pitchFamily="2" charset="77"/>
              <a:ea typeface="Calibri" panose="020F0502020204030204" pitchFamily="34" charset="0"/>
              <a:cs typeface="Times New Roman (Body CS)"/>
            </a:endParaRPr>
          </a:p>
          <a:p>
            <a:pPr marL="0" marR="0" algn="just">
              <a:spcBef>
                <a:spcPts val="0"/>
              </a:spcBef>
              <a:spcAft>
                <a:spcPts val="0"/>
              </a:spcAft>
            </a:pPr>
            <a:r>
              <a:rPr lang="en-US" sz="1800" kern="0" dirty="0">
                <a:solidFill>
                  <a:srgbClr val="0000CD"/>
                </a:solidFill>
                <a:effectLst/>
                <a:latin typeface="Arial" panose="020B0604020202020204" pitchFamily="34" charset="0"/>
                <a:ea typeface="Times New Roman" panose="02020603050405020304" pitchFamily="18" charset="0"/>
                <a:cs typeface="Times New Roman (Body CS)"/>
                <a:hlinkClick r:id="rId9" tooltip="https://all-lawfirm.us14.list-manage.com/track/click?u=fbf575745406b1003998d2283&amp;id=29808ec88d&amp;e=ff5492ff46"/>
              </a:rPr>
              <a:t>HB 1372 – Tort of Public Nuisance</a:t>
            </a:r>
            <a:r>
              <a:rPr lang="en-US" sz="1800" kern="0" dirty="0">
                <a:solidFill>
                  <a:srgbClr val="000000"/>
                </a:solidFill>
                <a:effectLst/>
                <a:latin typeface="Arial" panose="020B0604020202020204" pitchFamily="34" charset="0"/>
                <a:ea typeface="Times New Roman" panose="02020603050405020304" pitchFamily="18" charset="0"/>
                <a:cs typeface="Times New Roman (Body CS)"/>
              </a:rPr>
              <a:t>  (</a:t>
            </a:r>
            <a:r>
              <a:rPr lang="en-US" sz="1800" i="1" kern="0" dirty="0">
                <a:solidFill>
                  <a:srgbClr val="000000"/>
                </a:solidFill>
                <a:effectLst/>
                <a:latin typeface="Arial" panose="020B0604020202020204" pitchFamily="34" charset="0"/>
                <a:ea typeface="Times New Roman" panose="02020603050405020304" pitchFamily="18" charset="0"/>
                <a:cs typeface="Times New Roman (Body CS)"/>
              </a:rPr>
              <a:t>Similar Bill</a:t>
            </a:r>
            <a:r>
              <a:rPr lang="en-US" sz="1800" kern="0" dirty="0">
                <a:solidFill>
                  <a:srgbClr val="000000"/>
                </a:solidFill>
                <a:effectLst/>
                <a:latin typeface="Arial" panose="020B0604020202020204" pitchFamily="34" charset="0"/>
                <a:ea typeface="Times New Roman" panose="02020603050405020304" pitchFamily="18" charset="0"/>
                <a:cs typeface="Times New Roman (Body CS)"/>
              </a:rPr>
              <a:t>: </a:t>
            </a:r>
            <a:r>
              <a:rPr lang="en-US" sz="1800" kern="0" dirty="0">
                <a:solidFill>
                  <a:srgbClr val="0000CD"/>
                </a:solidFill>
                <a:effectLst/>
                <a:latin typeface="Arial" panose="020B0604020202020204" pitchFamily="34" charset="0"/>
                <a:ea typeface="Times New Roman" panose="02020603050405020304" pitchFamily="18" charset="0"/>
                <a:cs typeface="Times New Roman (Body CS)"/>
                <a:hlinkClick r:id="rId10" tooltip="https://all-lawfirm.us14.list-manage.com/track/click?u=fbf575745406b1003998d2283&amp;id=64f1134753&amp;e=ff5492ff46"/>
              </a:rPr>
              <a:t>SB 1034</a:t>
            </a:r>
            <a:r>
              <a:rPr lang="en-US" sz="1800" kern="0" dirty="0">
                <a:solidFill>
                  <a:srgbClr val="000000"/>
                </a:solidFill>
                <a:effectLst/>
                <a:latin typeface="Arial" panose="020B0604020202020204" pitchFamily="34" charset="0"/>
                <a:ea typeface="Times New Roman" panose="02020603050405020304" pitchFamily="18" charset="0"/>
                <a:cs typeface="Times New Roman (Body CS)"/>
              </a:rPr>
              <a:t>) </a:t>
            </a:r>
          </a:p>
          <a:p>
            <a:pPr marL="285750" marR="0" indent="-285750" algn="just">
              <a:spcBef>
                <a:spcPts val="0"/>
              </a:spcBef>
              <a:spcAft>
                <a:spcPts val="0"/>
              </a:spcAft>
              <a:buFont typeface="Arial" panose="020B0604020202020204" pitchFamily="34" charset="0"/>
              <a:buChar char="•"/>
            </a:pPr>
            <a:r>
              <a:rPr lang="en-US" sz="1800" kern="0" dirty="0">
                <a:solidFill>
                  <a:srgbClr val="000000"/>
                </a:solidFill>
                <a:effectLst/>
                <a:latin typeface="Arial" panose="020B0604020202020204" pitchFamily="34" charset="0"/>
                <a:ea typeface="Times New Roman" panose="02020603050405020304" pitchFamily="18" charset="0"/>
                <a:cs typeface="Times New Roman (Body CS)"/>
              </a:rPr>
              <a:t>Essentially abolish nuisance.</a:t>
            </a:r>
          </a:p>
          <a:p>
            <a:pPr algn="just"/>
            <a:r>
              <a:rPr lang="en-US" sz="1800" kern="0" dirty="0">
                <a:solidFill>
                  <a:srgbClr val="0000CD"/>
                </a:solidFill>
                <a:effectLst/>
                <a:latin typeface="Arial" panose="020B0604020202020204" pitchFamily="34" charset="0"/>
                <a:ea typeface="Times New Roman" panose="02020603050405020304" pitchFamily="18" charset="0"/>
                <a:cs typeface="Times New Roman (Body CS)"/>
                <a:hlinkClick r:id="rId11" tooltip="https://all-lawfirm.us14.list-manage.com/track/click?u=fbf575745406b1003998d2283&amp;id=035f641713&amp;e=ff5492ff46"/>
              </a:rPr>
              <a:t>SB 575 – Creation of Cause of Action for Deprivation of Rights and Waiver of Immunity</a:t>
            </a:r>
            <a:endParaRPr lang="en-US" sz="1800" kern="100" dirty="0">
              <a:effectLst/>
              <a:latin typeface="Palatino" pitchFamily="2" charset="77"/>
              <a:ea typeface="Calibri" panose="020F0502020204030204" pitchFamily="34" charset="0"/>
              <a:cs typeface="Times New Roman (Body CS)"/>
            </a:endParaRPr>
          </a:p>
          <a:p>
            <a:pPr marL="285750" marR="0" indent="-285750" algn="just">
              <a:spcBef>
                <a:spcPts val="0"/>
              </a:spcBef>
              <a:spcAft>
                <a:spcPts val="0"/>
              </a:spcAft>
              <a:buFont typeface="Arial" panose="020B0604020202020204" pitchFamily="34" charset="0"/>
              <a:buChar char="•"/>
            </a:pPr>
            <a:r>
              <a:rPr lang="en-US" sz="1800" kern="0" dirty="0">
                <a:solidFill>
                  <a:srgbClr val="000000"/>
                </a:solidFill>
                <a:effectLst/>
                <a:latin typeface="Arial" panose="020B0604020202020204" pitchFamily="34" charset="0"/>
                <a:ea typeface="Calibri" panose="020F0502020204030204" pitchFamily="34" charset="0"/>
                <a:cs typeface="Times New Roman (Body CS)"/>
              </a:rPr>
              <a:t>Ameliorate qualified immunity</a:t>
            </a:r>
          </a:p>
          <a:p>
            <a:pPr marL="0" marR="0" algn="just">
              <a:spcBef>
                <a:spcPts val="0"/>
              </a:spcBef>
              <a:spcAft>
                <a:spcPts val="0"/>
              </a:spcAft>
            </a:pPr>
            <a:endParaRPr lang="en-US" sz="1800" kern="100" dirty="0">
              <a:effectLst/>
              <a:latin typeface="Palatino" pitchFamily="2" charset="77"/>
              <a:ea typeface="Calibri" panose="020F0502020204030204" pitchFamily="34" charset="0"/>
              <a:cs typeface="Times New Roman (Body CS)"/>
            </a:endParaRPr>
          </a:p>
          <a:p>
            <a:endParaRPr lang="en-US" sz="1800" kern="100" dirty="0">
              <a:effectLst/>
              <a:latin typeface="Palatino" pitchFamily="2" charset="77"/>
              <a:ea typeface="Calibri" panose="020F0502020204030204" pitchFamily="34" charset="0"/>
              <a:cs typeface="Times New Roman (Body CS)"/>
            </a:endParaRPr>
          </a:p>
        </p:txBody>
      </p:sp>
    </p:spTree>
    <p:extLst>
      <p:ext uri="{BB962C8B-B14F-4D97-AF65-F5344CB8AC3E}">
        <p14:creationId xmlns:p14="http://schemas.microsoft.com/office/powerpoint/2010/main" val="2041047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PRESENTED BY:</a:t>
            </a:r>
          </a:p>
        </p:txBody>
      </p:sp>
      <p:sp>
        <p:nvSpPr>
          <p:cNvPr id="3" name="Text Placeholder 2"/>
          <p:cNvSpPr>
            <a:spLocks noGrp="1"/>
          </p:cNvSpPr>
          <p:nvPr>
            <p:ph type="body" idx="1"/>
          </p:nvPr>
        </p:nvSpPr>
        <p:spPr>
          <a:xfrm>
            <a:off x="1871137" y="2063395"/>
            <a:ext cx="3310128" cy="576262"/>
          </a:xfrm>
        </p:spPr>
        <p:txBody>
          <a:bodyPr/>
          <a:lstStyle/>
          <a:p>
            <a:r>
              <a:rPr lang="en-US" dirty="0"/>
              <a:t>David E. Chamberlain	</a:t>
            </a:r>
          </a:p>
        </p:txBody>
      </p:sp>
      <p:sp>
        <p:nvSpPr>
          <p:cNvPr id="8" name="Text Placeholder 7"/>
          <p:cNvSpPr>
            <a:spLocks noGrp="1"/>
          </p:cNvSpPr>
          <p:nvPr>
            <p:ph type="body" sz="half" idx="15"/>
          </p:nvPr>
        </p:nvSpPr>
        <p:spPr>
          <a:xfrm>
            <a:off x="6449582" y="2639658"/>
            <a:ext cx="3310128" cy="2734928"/>
          </a:xfrm>
        </p:spPr>
        <p:txBody>
          <a:bodyPr>
            <a:normAutofit/>
          </a:bodyPr>
          <a:lstStyle/>
          <a:p>
            <a:r>
              <a:rPr lang="en-US" sz="2000" dirty="0"/>
              <a:t>WEBB, STOKES &amp; SPARKS, L.L.P.</a:t>
            </a:r>
          </a:p>
          <a:p>
            <a:r>
              <a:rPr lang="en-US" sz="2000" dirty="0"/>
              <a:t>314 W. HARRIS AVE</a:t>
            </a:r>
          </a:p>
          <a:p>
            <a:r>
              <a:rPr lang="en-US" sz="2000" dirty="0"/>
              <a:t>SAN ANGELO, TEXAS 76903</a:t>
            </a:r>
          </a:p>
          <a:p>
            <a:r>
              <a:rPr lang="en-US" sz="2000" dirty="0"/>
              <a:t>325-653-6866</a:t>
            </a:r>
          </a:p>
        </p:txBody>
      </p:sp>
      <p:sp>
        <p:nvSpPr>
          <p:cNvPr id="7" name="Text Placeholder 6"/>
          <p:cNvSpPr>
            <a:spLocks noGrp="1"/>
          </p:cNvSpPr>
          <p:nvPr>
            <p:ph type="body" sz="quarter" idx="3"/>
          </p:nvPr>
        </p:nvSpPr>
        <p:spPr>
          <a:xfrm>
            <a:off x="6449582" y="2063395"/>
            <a:ext cx="3310128" cy="576262"/>
          </a:xfrm>
        </p:spPr>
        <p:txBody>
          <a:bodyPr/>
          <a:lstStyle/>
          <a:p>
            <a:r>
              <a:rPr lang="en-US" dirty="0"/>
              <a:t>GUY D. CHOATE</a:t>
            </a:r>
          </a:p>
        </p:txBody>
      </p:sp>
      <p:sp>
        <p:nvSpPr>
          <p:cNvPr id="4" name="Text Placeholder 3"/>
          <p:cNvSpPr>
            <a:spLocks noGrp="1"/>
          </p:cNvSpPr>
          <p:nvPr>
            <p:ph type="body" sz="quarter" idx="13"/>
          </p:nvPr>
        </p:nvSpPr>
        <p:spPr>
          <a:xfrm>
            <a:off x="1590560" y="2639657"/>
            <a:ext cx="3871282" cy="1901520"/>
          </a:xfrm>
        </p:spPr>
        <p:txBody>
          <a:bodyPr>
            <a:normAutofit/>
          </a:bodyPr>
          <a:lstStyle/>
          <a:p>
            <a:pPr>
              <a:lnSpc>
                <a:spcPct val="120000"/>
              </a:lnSpc>
            </a:pPr>
            <a:r>
              <a:rPr lang="en-US" sz="2000" dirty="0">
                <a:solidFill>
                  <a:schemeClr val="tx1"/>
                </a:solidFill>
              </a:rPr>
              <a:t>CHAMBERLAIN MCHANEY</a:t>
            </a:r>
          </a:p>
          <a:p>
            <a:pPr>
              <a:lnSpc>
                <a:spcPct val="120000"/>
              </a:lnSpc>
            </a:pPr>
            <a:r>
              <a:rPr lang="en-US" sz="2000" dirty="0">
                <a:solidFill>
                  <a:schemeClr val="tx1"/>
                </a:solidFill>
              </a:rPr>
              <a:t>301 CONGRESS AVE, 21</a:t>
            </a:r>
            <a:r>
              <a:rPr lang="en-US" sz="2000" baseline="30000" dirty="0">
                <a:solidFill>
                  <a:schemeClr val="tx1"/>
                </a:solidFill>
              </a:rPr>
              <a:t>ST</a:t>
            </a:r>
            <a:r>
              <a:rPr lang="en-US" sz="2000" dirty="0">
                <a:solidFill>
                  <a:schemeClr val="tx1"/>
                </a:solidFill>
              </a:rPr>
              <a:t> FLOOR</a:t>
            </a:r>
          </a:p>
          <a:p>
            <a:pPr>
              <a:lnSpc>
                <a:spcPct val="120000"/>
              </a:lnSpc>
            </a:pPr>
            <a:r>
              <a:rPr lang="en-US" sz="2000" dirty="0">
                <a:solidFill>
                  <a:schemeClr val="tx1"/>
                </a:solidFill>
              </a:rPr>
              <a:t>AUSTIN, TEXAS 78701</a:t>
            </a:r>
          </a:p>
          <a:p>
            <a:pPr>
              <a:lnSpc>
                <a:spcPct val="120000"/>
              </a:lnSpc>
            </a:pPr>
            <a:r>
              <a:rPr lang="en-US" sz="2000" dirty="0">
                <a:solidFill>
                  <a:schemeClr val="tx1"/>
                </a:solidFill>
              </a:rPr>
              <a:t>512-474-9124</a:t>
            </a:r>
          </a:p>
        </p:txBody>
      </p:sp>
      <p:sp>
        <p:nvSpPr>
          <p:cNvPr id="5" name="TextBox 4">
            <a:extLst>
              <a:ext uri="{FF2B5EF4-FFF2-40B4-BE49-F238E27FC236}">
                <a16:creationId xmlns:a16="http://schemas.microsoft.com/office/drawing/2014/main" id="{25CF1867-A985-CE47-85ED-7B44DB897A22}"/>
              </a:ext>
            </a:extLst>
          </p:cNvPr>
          <p:cNvSpPr txBox="1"/>
          <p:nvPr/>
        </p:nvSpPr>
        <p:spPr>
          <a:xfrm>
            <a:off x="1739900" y="3683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823564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E7CE3-0C65-A64F-8F47-EFA4346CA28F}"/>
              </a:ext>
            </a:extLst>
          </p:cNvPr>
          <p:cNvSpPr>
            <a:spLocks noGrp="1"/>
          </p:cNvSpPr>
          <p:nvPr>
            <p:ph type="title"/>
          </p:nvPr>
        </p:nvSpPr>
        <p:spPr/>
        <p:txBody>
          <a:bodyPr/>
          <a:lstStyle/>
          <a:p>
            <a:r>
              <a:rPr lang="en-US" dirty="0"/>
              <a:t>Two critical session resources</a:t>
            </a:r>
          </a:p>
        </p:txBody>
      </p:sp>
      <p:sp>
        <p:nvSpPr>
          <p:cNvPr id="3" name="Content Placeholder 2">
            <a:extLst>
              <a:ext uri="{FF2B5EF4-FFF2-40B4-BE49-F238E27FC236}">
                <a16:creationId xmlns:a16="http://schemas.microsoft.com/office/drawing/2014/main" id="{83A65B0E-8D2B-A84D-9972-931372C7236C}"/>
              </a:ext>
            </a:extLst>
          </p:cNvPr>
          <p:cNvSpPr>
            <a:spLocks noGrp="1"/>
          </p:cNvSpPr>
          <p:nvPr>
            <p:ph sz="quarter" idx="13"/>
          </p:nvPr>
        </p:nvSpPr>
        <p:spPr/>
        <p:txBody>
          <a:bodyPr>
            <a:normAutofit fontScale="92500"/>
          </a:bodyPr>
          <a:lstStyle/>
          <a:p>
            <a:r>
              <a:rPr lang="en-US" sz="2400" dirty="0"/>
              <a:t>Jerry Bullard does a terrific job of tracking legislation and has been a generous resource to interested Texans. Jerry wrote the paper for this presentation</a:t>
            </a:r>
          </a:p>
          <a:p>
            <a:pPr marL="0" indent="0">
              <a:buNone/>
            </a:pPr>
            <a:endParaRPr lang="en-US" sz="1800" dirty="0"/>
          </a:p>
          <a:p>
            <a:pPr marL="234950" indent="0">
              <a:buNone/>
            </a:pPr>
            <a:r>
              <a:rPr lang="en-US" sz="2400" dirty="0"/>
              <a:t>Jerry Bullard j.bullard1@verizon.net</a:t>
            </a:r>
          </a:p>
          <a:p>
            <a:endParaRPr lang="en-US" dirty="0"/>
          </a:p>
        </p:txBody>
      </p:sp>
      <p:sp>
        <p:nvSpPr>
          <p:cNvPr id="4" name="Content Placeholder 3">
            <a:extLst>
              <a:ext uri="{FF2B5EF4-FFF2-40B4-BE49-F238E27FC236}">
                <a16:creationId xmlns:a16="http://schemas.microsoft.com/office/drawing/2014/main" id="{52B6BAF3-C30F-C146-AE0C-6C8CA4792A93}"/>
              </a:ext>
            </a:extLst>
          </p:cNvPr>
          <p:cNvSpPr>
            <a:spLocks noGrp="1"/>
          </p:cNvSpPr>
          <p:nvPr>
            <p:ph sz="quarter" idx="14"/>
          </p:nvPr>
        </p:nvSpPr>
        <p:spPr/>
        <p:txBody>
          <a:bodyPr>
            <a:normAutofit/>
          </a:bodyPr>
          <a:lstStyle/>
          <a:p>
            <a:r>
              <a:rPr lang="en-US" sz="2400" dirty="0"/>
              <a:t>The State has an excellent website that allows you to track legislation in near real time:</a:t>
            </a:r>
          </a:p>
          <a:p>
            <a:pPr marL="0" indent="0">
              <a:buNone/>
            </a:pPr>
            <a:endParaRPr lang="en-US" sz="1800" dirty="0"/>
          </a:p>
          <a:p>
            <a:pPr marL="285750" indent="0">
              <a:buNone/>
            </a:pPr>
            <a:r>
              <a:rPr lang="en-US" sz="2400" dirty="0"/>
              <a:t>https://</a:t>
            </a:r>
            <a:r>
              <a:rPr lang="en-US" sz="2400" dirty="0" err="1"/>
              <a:t>capitol.texas.gov</a:t>
            </a:r>
            <a:r>
              <a:rPr lang="en-US" sz="2400" dirty="0"/>
              <a:t>/</a:t>
            </a:r>
          </a:p>
        </p:txBody>
      </p:sp>
    </p:spTree>
    <p:extLst>
      <p:ext uri="{BB962C8B-B14F-4D97-AF65-F5344CB8AC3E}">
        <p14:creationId xmlns:p14="http://schemas.microsoft.com/office/powerpoint/2010/main" val="1465499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728857-AC4E-E44E-AA96-F9615641BD1A}"/>
              </a:ext>
            </a:extLst>
          </p:cNvPr>
          <p:cNvSpPr txBox="1"/>
          <p:nvPr/>
        </p:nvSpPr>
        <p:spPr>
          <a:xfrm>
            <a:off x="955426" y="367590"/>
            <a:ext cx="9765323" cy="646331"/>
          </a:xfrm>
          <a:prstGeom prst="rect">
            <a:avLst/>
          </a:prstGeom>
          <a:noFill/>
        </p:spPr>
        <p:txBody>
          <a:bodyPr wrap="square" rtlCol="0">
            <a:spAutoFit/>
          </a:bodyPr>
          <a:lstStyle/>
          <a:p>
            <a:endParaRPr lang="en-US" dirty="0"/>
          </a:p>
          <a:p>
            <a:pPr algn="r"/>
            <a:endParaRPr lang="en-US" dirty="0"/>
          </a:p>
        </p:txBody>
      </p:sp>
      <p:sp>
        <p:nvSpPr>
          <p:cNvPr id="6" name="TextBox 5">
            <a:extLst>
              <a:ext uri="{FF2B5EF4-FFF2-40B4-BE49-F238E27FC236}">
                <a16:creationId xmlns:a16="http://schemas.microsoft.com/office/drawing/2014/main" id="{2DE1B1DA-0EB6-C845-AE95-081A02F4F62C}"/>
              </a:ext>
            </a:extLst>
          </p:cNvPr>
          <p:cNvSpPr txBox="1"/>
          <p:nvPr/>
        </p:nvSpPr>
        <p:spPr>
          <a:xfrm>
            <a:off x="206678" y="238539"/>
            <a:ext cx="11430000" cy="5386090"/>
          </a:xfrm>
          <a:prstGeom prst="rect">
            <a:avLst/>
          </a:prstGeom>
          <a:noFill/>
        </p:spPr>
        <p:txBody>
          <a:bodyPr wrap="square" rtlCol="0">
            <a:spAutoFit/>
          </a:bodyPr>
          <a:lstStyle/>
          <a:p>
            <a:pPr algn="ctr"/>
            <a:r>
              <a:rPr lang="en-US" sz="8000" dirty="0">
                <a:solidFill>
                  <a:srgbClr val="FF0000"/>
                </a:solidFill>
              </a:rPr>
              <a:t>Big Issues!</a:t>
            </a:r>
          </a:p>
          <a:p>
            <a:pPr algn="ctr"/>
            <a:endParaRPr lang="en-US" sz="8000" dirty="0"/>
          </a:p>
          <a:p>
            <a:pPr algn="ctr"/>
            <a:r>
              <a:rPr lang="en-US" sz="9600" dirty="0">
                <a:solidFill>
                  <a:schemeClr val="accent2">
                    <a:lumMod val="50000"/>
                  </a:schemeClr>
                </a:solidFill>
              </a:rPr>
              <a:t>COURT REDISTRICTING</a:t>
            </a:r>
          </a:p>
          <a:p>
            <a:pPr algn="ctr"/>
            <a:r>
              <a:rPr lang="en-US" sz="4400" dirty="0">
                <a:solidFill>
                  <a:srgbClr val="FF0000"/>
                </a:solidFill>
              </a:rPr>
              <a:t>What do you think about </a:t>
            </a:r>
            <a:r>
              <a:rPr lang="en-US" sz="4400" dirty="0">
                <a:solidFill>
                  <a:srgbClr val="00B0F0"/>
                </a:solidFill>
              </a:rPr>
              <a:t>“Special Courts”?</a:t>
            </a:r>
          </a:p>
          <a:p>
            <a:pPr algn="ctr"/>
            <a:r>
              <a:rPr lang="en-US" sz="4400" dirty="0">
                <a:solidFill>
                  <a:srgbClr val="00B0F0"/>
                </a:solidFill>
              </a:rPr>
              <a:t>For Special People!</a:t>
            </a:r>
          </a:p>
        </p:txBody>
      </p:sp>
    </p:spTree>
    <p:extLst>
      <p:ext uri="{BB962C8B-B14F-4D97-AF65-F5344CB8AC3E}">
        <p14:creationId xmlns:p14="http://schemas.microsoft.com/office/powerpoint/2010/main" val="4219727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CD26F7F-CA6C-69D7-C21D-0467BDB28B9A}"/>
              </a:ext>
            </a:extLst>
          </p:cNvPr>
          <p:cNvSpPr>
            <a:spLocks noGrp="1"/>
          </p:cNvSpPr>
          <p:nvPr>
            <p:ph type="sldNum" sz="quarter" idx="12"/>
          </p:nvPr>
        </p:nvSpPr>
        <p:spPr>
          <a:xfrm>
            <a:off x="8610600" y="6356350"/>
            <a:ext cx="2743200" cy="365125"/>
          </a:xfrm>
        </p:spPr>
        <p:txBody>
          <a:bodyPr vert="horz" lIns="91440" tIns="45720" rIns="91440" bIns="45720" rtlCol="0" anchor="ctr">
            <a:normAutofit fontScale="70000" lnSpcReduction="20000"/>
          </a:bodyPr>
          <a:lstStyle/>
          <a:p>
            <a:pPr>
              <a:spcAft>
                <a:spcPts val="600"/>
              </a:spcAft>
              <a:defRPr/>
            </a:pPr>
            <a:fld id="{414318AF-E02B-4D30-92A9-0D9C952B3782}" type="slidenum">
              <a:rPr lang="en-US" smtClean="0"/>
              <a:pPr>
                <a:spcAft>
                  <a:spcPts val="600"/>
                </a:spcAft>
                <a:defRPr/>
              </a:pPr>
              <a:t>6</a:t>
            </a:fld>
            <a:endParaRPr lang="en-US"/>
          </a:p>
        </p:txBody>
      </p:sp>
      <p:graphicFrame>
        <p:nvGraphicFramePr>
          <p:cNvPr id="2" name="Content Placeholder 2">
            <a:extLst>
              <a:ext uri="{FF2B5EF4-FFF2-40B4-BE49-F238E27FC236}">
                <a16:creationId xmlns:a16="http://schemas.microsoft.com/office/drawing/2014/main" id="{7DC92A5E-A64B-1882-105D-5F5814C1827F}"/>
              </a:ext>
            </a:extLst>
          </p:cNvPr>
          <p:cNvGraphicFramePr>
            <a:graphicFrameLocks noGrp="1"/>
          </p:cNvGraphicFramePr>
          <p:nvPr>
            <p:extLst>
              <p:ext uri="{D42A27DB-BD31-4B8C-83A1-F6EECF244321}">
                <p14:modId xmlns:p14="http://schemas.microsoft.com/office/powerpoint/2010/main" val="2407922624"/>
              </p:ext>
            </p:extLst>
          </p:nvPr>
        </p:nvGraphicFramePr>
        <p:xfrm>
          <a:off x="490331" y="717339"/>
          <a:ext cx="10515600" cy="3948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729885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2">
            <a:extLst>
              <a:ext uri="{FF2B5EF4-FFF2-40B4-BE49-F238E27FC236}">
                <a16:creationId xmlns:a16="http://schemas.microsoft.com/office/drawing/2014/main" id="{02C495C4-9C0B-912A-2507-5A5CEECF796E}"/>
              </a:ext>
            </a:extLst>
          </p:cNvPr>
          <p:cNvGraphicFramePr>
            <a:graphicFrameLocks noGrp="1"/>
          </p:cNvGraphicFramePr>
          <p:nvPr>
            <p:extLst>
              <p:ext uri="{D42A27DB-BD31-4B8C-83A1-F6EECF244321}">
                <p14:modId xmlns:p14="http://schemas.microsoft.com/office/powerpoint/2010/main" val="4073465173"/>
              </p:ext>
            </p:extLst>
          </p:nvPr>
        </p:nvGraphicFramePr>
        <p:xfrm>
          <a:off x="3298487" y="643467"/>
          <a:ext cx="5766946" cy="506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Straight Connector 5">
            <a:extLst>
              <a:ext uri="{FF2B5EF4-FFF2-40B4-BE49-F238E27FC236}">
                <a16:creationId xmlns:a16="http://schemas.microsoft.com/office/drawing/2014/main" id="{5F040BCC-3268-A08D-128E-DA906F764DAB}"/>
              </a:ext>
            </a:extLst>
          </p:cNvPr>
          <p:cNvCxnSpPr>
            <a:cxnSpLocks/>
          </p:cNvCxnSpPr>
          <p:nvPr/>
        </p:nvCxnSpPr>
        <p:spPr>
          <a:xfrm flipV="1">
            <a:off x="3399183" y="3339548"/>
            <a:ext cx="795130" cy="636104"/>
          </a:xfrm>
          <a:prstGeom prst="line">
            <a:avLst/>
          </a:prstGeom>
          <a:ln w="57150">
            <a:solidFill>
              <a:srgbClr val="FF0000"/>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7538850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6D57E0B-41E7-4862-852B-4C24E7B4784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a:extLst>
              <a:ext uri="{FF2B5EF4-FFF2-40B4-BE49-F238E27FC236}">
                <a16:creationId xmlns:a16="http://schemas.microsoft.com/office/drawing/2014/main" id="{14684A4D-3AB3-4D14-8F74-E9E22EFC92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397" y="0"/>
            <a:ext cx="12005350" cy="6644081"/>
            <a:chOff x="-25397" y="0"/>
            <a:chExt cx="12005350" cy="6644081"/>
          </a:xfrm>
        </p:grpSpPr>
        <p:sp useBgFill="1">
          <p:nvSpPr>
            <p:cNvPr id="11" name="Rectangle 10">
              <a:extLst>
                <a:ext uri="{FF2B5EF4-FFF2-40B4-BE49-F238E27FC236}">
                  <a16:creationId xmlns:a16="http://schemas.microsoft.com/office/drawing/2014/main" id="{62AAD8D6-E6DC-4196-8B6E-99E7C90270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a:extLst>
                <a:ext uri="{FF2B5EF4-FFF2-40B4-BE49-F238E27FC236}">
                  <a16:creationId xmlns:a16="http://schemas.microsoft.com/office/drawing/2014/main" id="{EF22364E-4978-4D02-9F7E-4608CE9F4B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a:extLst>
                <a:ext uri="{FF2B5EF4-FFF2-40B4-BE49-F238E27FC236}">
                  <a16:creationId xmlns:a16="http://schemas.microsoft.com/office/drawing/2014/main" id="{D203295E-B861-404F-966C-8EDD882877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15" name="Freeform: Shape 14">
            <a:extLst>
              <a:ext uri="{FF2B5EF4-FFF2-40B4-BE49-F238E27FC236}">
                <a16:creationId xmlns:a16="http://schemas.microsoft.com/office/drawing/2014/main" id="{66809B23-EC40-425A-B89A-F9CE4F0631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custGeom>
            <a:avLst/>
            <a:gdLst>
              <a:gd name="connsiteX0" fmla="*/ 3 w 11647715"/>
              <a:gd name="connsiteY0" fmla="*/ 0 h 2634343"/>
              <a:gd name="connsiteX1" fmla="*/ 11647715 w 11647715"/>
              <a:gd name="connsiteY1" fmla="*/ 0 h 2634343"/>
              <a:gd name="connsiteX2" fmla="*/ 11647715 w 11647715"/>
              <a:gd name="connsiteY2" fmla="*/ 2634343 h 2634343"/>
              <a:gd name="connsiteX3" fmla="*/ 3 w 11647715"/>
              <a:gd name="connsiteY3" fmla="*/ 2634343 h 2634343"/>
              <a:gd name="connsiteX4" fmla="*/ 3 w 11647715"/>
              <a:gd name="connsiteY4" fmla="*/ 1533667 h 2634343"/>
              <a:gd name="connsiteX5" fmla="*/ 0 w 11647715"/>
              <a:gd name="connsiteY5" fmla="*/ 1533667 h 2634343"/>
              <a:gd name="connsiteX6" fmla="*/ 0 w 11647715"/>
              <a:gd name="connsiteY6" fmla="*/ 980400 h 2634343"/>
              <a:gd name="connsiteX7" fmla="*/ 3 w 11647715"/>
              <a:gd name="connsiteY7" fmla="*/ 980400 h 263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47715" h="2634343">
                <a:moveTo>
                  <a:pt x="3" y="0"/>
                </a:moveTo>
                <a:lnTo>
                  <a:pt x="11647715" y="0"/>
                </a:lnTo>
                <a:lnTo>
                  <a:pt x="11647715" y="2634343"/>
                </a:lnTo>
                <a:lnTo>
                  <a:pt x="3" y="2634343"/>
                </a:lnTo>
                <a:lnTo>
                  <a:pt x="3" y="1533667"/>
                </a:lnTo>
                <a:lnTo>
                  <a:pt x="0" y="1533667"/>
                </a:lnTo>
                <a:lnTo>
                  <a:pt x="0" y="980400"/>
                </a:lnTo>
                <a:lnTo>
                  <a:pt x="3" y="98040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useBgFill="1">
        <p:nvSpPr>
          <p:cNvPr id="17" name="Freeform: Shape 16">
            <a:extLst>
              <a:ext uri="{FF2B5EF4-FFF2-40B4-BE49-F238E27FC236}">
                <a16:creationId xmlns:a16="http://schemas.microsoft.com/office/drawing/2014/main" id="{A601F395-3079-4179-84BA-6654D9F825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7"/>
            <a:ext cx="10905067" cy="5571066"/>
          </a:xfrm>
          <a:custGeom>
            <a:avLst/>
            <a:gdLst>
              <a:gd name="connsiteX0" fmla="*/ 0 w 8130198"/>
              <a:gd name="connsiteY0" fmla="*/ 0 h 6857999"/>
              <a:gd name="connsiteX1" fmla="*/ 7241014 w 8130198"/>
              <a:gd name="connsiteY1" fmla="*/ 0 h 6857999"/>
              <a:gd name="connsiteX2" fmla="*/ 8130198 w 8130198"/>
              <a:gd name="connsiteY2" fmla="*/ 0 h 6857999"/>
              <a:gd name="connsiteX3" fmla="*/ 8130198 w 8130198"/>
              <a:gd name="connsiteY3" fmla="*/ 6857999 h 6857999"/>
              <a:gd name="connsiteX4" fmla="*/ 0 w 8130198"/>
              <a:gd name="connsiteY4" fmla="*/ 6857999 h 6857999"/>
              <a:gd name="connsiteX5" fmla="*/ 0 w 8130198"/>
              <a:gd name="connsiteY5" fmla="*/ 63753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0198" h="6857999">
                <a:moveTo>
                  <a:pt x="0" y="0"/>
                </a:moveTo>
                <a:lnTo>
                  <a:pt x="7241014" y="0"/>
                </a:lnTo>
                <a:lnTo>
                  <a:pt x="8130198" y="0"/>
                </a:lnTo>
                <a:lnTo>
                  <a:pt x="8130198" y="6857999"/>
                </a:lnTo>
                <a:lnTo>
                  <a:pt x="0" y="6857999"/>
                </a:lnTo>
                <a:lnTo>
                  <a:pt x="0" y="6375361"/>
                </a:lnTo>
                <a:close/>
              </a:path>
            </a:pathLst>
          </a:custGeom>
          <a:ln w="50800" cap="sq">
            <a:solidFill>
              <a:srgbClr val="7F7F7F"/>
            </a:solidFill>
            <a:miter lim="800000"/>
          </a:ln>
          <a:effectLst>
            <a:outerShdw blurRad="101600" dist="152400" dir="4380000" algn="t" rotWithShape="0">
              <a:prstClr val="black">
                <a:alpha val="43000"/>
              </a:prstClr>
            </a:outerShdw>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315FF327-7914-7612-B290-DA0C58B5CDFB}"/>
              </a:ext>
            </a:extLst>
          </p:cNvPr>
          <p:cNvSpPr>
            <a:spLocks noGrp="1"/>
          </p:cNvSpPr>
          <p:nvPr>
            <p:ph type="title"/>
          </p:nvPr>
        </p:nvSpPr>
        <p:spPr>
          <a:xfrm>
            <a:off x="1286933" y="1061660"/>
            <a:ext cx="9618133" cy="1043108"/>
          </a:xfrm>
        </p:spPr>
        <p:txBody>
          <a:bodyPr vert="horz" lIns="91440" tIns="45720" rIns="91440" bIns="45720" rtlCol="0" anchor="ctr">
            <a:normAutofit/>
          </a:bodyPr>
          <a:lstStyle/>
          <a:p>
            <a:pPr algn="ctr"/>
            <a:r>
              <a:rPr lang="en-US" sz="4800" dirty="0" err="1">
                <a:solidFill>
                  <a:schemeClr val="accent1"/>
                </a:solidFill>
              </a:rPr>
              <a:t>sINE</a:t>
            </a:r>
            <a:r>
              <a:rPr lang="en-US" sz="4800" dirty="0">
                <a:solidFill>
                  <a:schemeClr val="accent1"/>
                </a:solidFill>
              </a:rPr>
              <a:t> Die!: </a:t>
            </a:r>
            <a:r>
              <a:rPr lang="en-US" sz="4800" dirty="0">
                <a:solidFill>
                  <a:srgbClr val="FF0000"/>
                </a:solidFill>
              </a:rPr>
              <a:t>Latin for “Thank God”</a:t>
            </a:r>
          </a:p>
        </p:txBody>
      </p:sp>
      <p:sp>
        <p:nvSpPr>
          <p:cNvPr id="3" name="TextBox 2">
            <a:extLst>
              <a:ext uri="{FF2B5EF4-FFF2-40B4-BE49-F238E27FC236}">
                <a16:creationId xmlns:a16="http://schemas.microsoft.com/office/drawing/2014/main" id="{8C24C67B-94D5-6E37-D7C4-B0AAA803AD9E}"/>
              </a:ext>
            </a:extLst>
          </p:cNvPr>
          <p:cNvSpPr txBox="1"/>
          <p:nvPr/>
        </p:nvSpPr>
        <p:spPr>
          <a:xfrm>
            <a:off x="1286933" y="2013857"/>
            <a:ext cx="9618133" cy="3984172"/>
          </a:xfrm>
          <a:prstGeom prst="rect">
            <a:avLst/>
          </a:prstGeom>
        </p:spPr>
        <p:txBody>
          <a:bodyPr vert="horz" lIns="91440" tIns="45720" rIns="91440" bIns="45720" rtlCol="0" anchor="ctr">
            <a:normAutofit/>
          </a:bodyPr>
          <a:lstStyle/>
          <a:p>
            <a:pPr>
              <a:lnSpc>
                <a:spcPct val="120000"/>
              </a:lnSpc>
              <a:spcAft>
                <a:spcPts val="600"/>
              </a:spcAft>
              <a:buClr>
                <a:schemeClr val="accent1"/>
              </a:buClr>
              <a:buSzPct val="160000"/>
            </a:pPr>
            <a:r>
              <a:rPr lang="en-US" sz="2000" b="0" i="0" u="none" strike="noStrike" cap="all" dirty="0">
                <a:solidFill>
                  <a:schemeClr val="tx1">
                    <a:lumMod val="85000"/>
                    <a:lumOff val="15000"/>
                  </a:schemeClr>
                </a:solidFill>
              </a:rPr>
              <a:t>The regular session of the 88th Legislature came to a close.  According to the Texas Legislative Reference Library, a total of </a:t>
            </a:r>
            <a:r>
              <a:rPr lang="en-US" sz="2000" b="0" i="0" u="none" strike="noStrike" cap="all" dirty="0">
                <a:solidFill>
                  <a:srgbClr val="FF0000"/>
                </a:solidFill>
              </a:rPr>
              <a:t>8,046 bills were introduced </a:t>
            </a:r>
            <a:r>
              <a:rPr lang="en-US" sz="2000" b="0" i="0" u="none" strike="noStrike" cap="all" dirty="0">
                <a:solidFill>
                  <a:schemeClr val="tx1">
                    <a:lumMod val="85000"/>
                    <a:lumOff val="15000"/>
                  </a:schemeClr>
                </a:solidFill>
              </a:rPr>
              <a:t>during the session. Of that total, </a:t>
            </a:r>
            <a:r>
              <a:rPr lang="en-US" sz="2000" b="0" i="0" u="none" strike="noStrike" cap="all" dirty="0">
                <a:solidFill>
                  <a:srgbClr val="FF0000"/>
                </a:solidFill>
              </a:rPr>
              <a:t>1,246 bills were passed and sent to Governor Abbott</a:t>
            </a:r>
            <a:r>
              <a:rPr lang="en-US" sz="2000" b="0" i="0" u="none" strike="noStrike" cap="all" dirty="0">
                <a:solidFill>
                  <a:schemeClr val="tx1">
                    <a:lumMod val="85000"/>
                    <a:lumOff val="15000"/>
                  </a:schemeClr>
                </a:solidFill>
              </a:rPr>
              <a:t>, some of which have already been signed into law or are  vetoed. </a:t>
            </a:r>
            <a:br>
              <a:rPr lang="en-US" sz="2000" cap="all" dirty="0">
                <a:solidFill>
                  <a:schemeClr val="tx1">
                    <a:lumMod val="85000"/>
                    <a:lumOff val="15000"/>
                  </a:schemeClr>
                </a:solidFill>
              </a:rPr>
            </a:br>
            <a:r>
              <a:rPr lang="en-US" sz="2000" b="0" i="0" u="none" strike="noStrike" cap="all" dirty="0">
                <a:solidFill>
                  <a:schemeClr val="tx1">
                    <a:lumMod val="85000"/>
                    <a:lumOff val="15000"/>
                  </a:schemeClr>
                </a:solidFill>
              </a:rPr>
              <a:t> </a:t>
            </a:r>
            <a:br>
              <a:rPr lang="en-US" sz="2000" cap="all" dirty="0">
                <a:solidFill>
                  <a:schemeClr val="tx1">
                    <a:lumMod val="85000"/>
                    <a:lumOff val="15000"/>
                  </a:schemeClr>
                </a:solidFill>
              </a:rPr>
            </a:br>
            <a:r>
              <a:rPr lang="en-US" sz="2000" b="0" i="0" u="none" strike="noStrike" cap="all" dirty="0">
                <a:solidFill>
                  <a:schemeClr val="tx1">
                    <a:lumMod val="85000"/>
                    <a:lumOff val="15000"/>
                  </a:schemeClr>
                </a:solidFill>
              </a:rPr>
              <a:t>The Governor has until June 18, 2023 to sign, veto, or allow to become law (without signature) legislation that was passed during the regular session. </a:t>
            </a:r>
            <a:endParaRPr lang="en-US" sz="2000" cap="all" dirty="0">
              <a:solidFill>
                <a:schemeClr val="tx1">
                  <a:lumMod val="85000"/>
                  <a:lumOff val="15000"/>
                </a:schemeClr>
              </a:solidFill>
            </a:endParaRPr>
          </a:p>
        </p:txBody>
      </p:sp>
    </p:spTree>
    <p:extLst>
      <p:ext uri="{BB962C8B-B14F-4D97-AF65-F5344CB8AC3E}">
        <p14:creationId xmlns:p14="http://schemas.microsoft.com/office/powerpoint/2010/main" val="29368347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CCB90F-0916-DC70-9D6D-885424EEC623}"/>
              </a:ext>
            </a:extLst>
          </p:cNvPr>
          <p:cNvSpPr>
            <a:spLocks noGrp="1"/>
          </p:cNvSpPr>
          <p:nvPr>
            <p:ph type="title"/>
          </p:nvPr>
        </p:nvSpPr>
        <p:spPr/>
        <p:txBody>
          <a:bodyPr>
            <a:normAutofit/>
          </a:bodyPr>
          <a:lstStyle/>
          <a:p>
            <a:pPr algn="ctr"/>
            <a:r>
              <a:rPr lang="en-US" sz="4400" i="0" u="sng" strike="noStrike" dirty="0">
                <a:solidFill>
                  <a:schemeClr val="tx1"/>
                </a:solidFill>
                <a:effectLst/>
              </a:rPr>
              <a:t>Smart moves by the </a:t>
            </a:r>
            <a:r>
              <a:rPr lang="en-US" sz="4400" i="0" u="sng" strike="noStrike" dirty="0" err="1">
                <a:solidFill>
                  <a:schemeClr val="tx1"/>
                </a:solidFill>
                <a:effectLst/>
              </a:rPr>
              <a:t>gop</a:t>
            </a:r>
            <a:r>
              <a:rPr lang="en-US" sz="4400" i="0" u="sng" strike="noStrike" dirty="0">
                <a:solidFill>
                  <a:schemeClr val="tx1"/>
                </a:solidFill>
                <a:effectLst/>
              </a:rPr>
              <a:t> majority</a:t>
            </a:r>
            <a:endParaRPr lang="en-US" sz="6000" u="sng" dirty="0">
              <a:solidFill>
                <a:schemeClr val="tx1"/>
              </a:solidFill>
            </a:endParaRPr>
          </a:p>
        </p:txBody>
      </p:sp>
      <p:sp>
        <p:nvSpPr>
          <p:cNvPr id="15" name="Content Placeholder 14">
            <a:extLst>
              <a:ext uri="{FF2B5EF4-FFF2-40B4-BE49-F238E27FC236}">
                <a16:creationId xmlns:a16="http://schemas.microsoft.com/office/drawing/2014/main" id="{C61A91CE-316C-469D-7F61-D8A7AAF3FDC8}"/>
              </a:ext>
            </a:extLst>
          </p:cNvPr>
          <p:cNvSpPr>
            <a:spLocks noGrp="1"/>
          </p:cNvSpPr>
          <p:nvPr>
            <p:ph sz="quarter" idx="13"/>
          </p:nvPr>
        </p:nvSpPr>
        <p:spPr>
          <a:xfrm>
            <a:off x="1880430" y="2063396"/>
            <a:ext cx="3740622" cy="3311189"/>
          </a:xfrm>
        </p:spPr>
        <p:txBody>
          <a:bodyPr>
            <a:normAutofit/>
          </a:bodyPr>
          <a:lstStyle/>
          <a:p>
            <a:pPr marL="0" indent="0">
              <a:buNone/>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The Texas House unanimously voted to expel Bryan Slaton on Tuesday, one day after the Royse City Republican submitted his resignation after an internal investigation determined that he had sex with a 19-year-old aide after getting her drunk.</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16" name="Content Placeholder 15">
            <a:extLst>
              <a:ext uri="{FF2B5EF4-FFF2-40B4-BE49-F238E27FC236}">
                <a16:creationId xmlns:a16="http://schemas.microsoft.com/office/drawing/2014/main" id="{4095645A-3F1B-96F7-ADC9-A40E1BFB09DD}"/>
              </a:ext>
            </a:extLst>
          </p:cNvPr>
          <p:cNvSpPr>
            <a:spLocks noGrp="1"/>
          </p:cNvSpPr>
          <p:nvPr>
            <p:ph sz="quarter" idx="14"/>
          </p:nvPr>
        </p:nvSpPr>
        <p:spPr>
          <a:xfrm>
            <a:off x="7195459" y="2063396"/>
            <a:ext cx="3885050" cy="3311189"/>
          </a:xfrm>
        </p:spPr>
        <p:txBody>
          <a:bodyPr>
            <a:normAutofit lnSpcReduction="10000"/>
          </a:bodyPr>
          <a:lstStyle/>
          <a:p>
            <a:pPr marL="0" indent="0">
              <a:buNone/>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In a historic vote, an overwhelming majority of Texas House members voted Saturday to impeach embattled Attorney General Ken Paxton. Most Republican and Democratic members of the House voted for Paxton's impeachment, which took place after several hours of debate.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8" name="Oval 7">
            <a:extLst>
              <a:ext uri="{FF2B5EF4-FFF2-40B4-BE49-F238E27FC236}">
                <a16:creationId xmlns:a16="http://schemas.microsoft.com/office/drawing/2014/main" id="{EE2957AA-3DA0-DCF6-4B1B-0A8829DD119B}"/>
              </a:ext>
            </a:extLst>
          </p:cNvPr>
          <p:cNvSpPr/>
          <p:nvPr/>
        </p:nvSpPr>
        <p:spPr>
          <a:xfrm>
            <a:off x="627148" y="2465707"/>
            <a:ext cx="1253283" cy="1253283"/>
          </a:xfrm>
          <a:prstGeom prst="ellipse">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7" name="Rectangle 6" descr="Gavel">
            <a:extLst>
              <a:ext uri="{FF2B5EF4-FFF2-40B4-BE49-F238E27FC236}">
                <a16:creationId xmlns:a16="http://schemas.microsoft.com/office/drawing/2014/main" id="{563E652B-89BB-6C0D-F310-ABD63EF3F06E}"/>
              </a:ext>
            </a:extLst>
          </p:cNvPr>
          <p:cNvSpPr/>
          <p:nvPr/>
        </p:nvSpPr>
        <p:spPr>
          <a:xfrm>
            <a:off x="890337" y="2702096"/>
            <a:ext cx="726904" cy="726904"/>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Oval 8">
            <a:extLst>
              <a:ext uri="{FF2B5EF4-FFF2-40B4-BE49-F238E27FC236}">
                <a16:creationId xmlns:a16="http://schemas.microsoft.com/office/drawing/2014/main" id="{B467F0B9-7B63-0220-F569-3D17BB39F4F1}"/>
              </a:ext>
            </a:extLst>
          </p:cNvPr>
          <p:cNvSpPr/>
          <p:nvPr/>
        </p:nvSpPr>
        <p:spPr>
          <a:xfrm>
            <a:off x="5884242" y="2465707"/>
            <a:ext cx="1253283" cy="1253283"/>
          </a:xfrm>
          <a:prstGeom prst="ellipse">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0" name="Rectangle 9" descr="Bank">
            <a:extLst>
              <a:ext uri="{FF2B5EF4-FFF2-40B4-BE49-F238E27FC236}">
                <a16:creationId xmlns:a16="http://schemas.microsoft.com/office/drawing/2014/main" id="{DC4A20F4-8596-D5FE-6746-4D99380A75CC}"/>
              </a:ext>
            </a:extLst>
          </p:cNvPr>
          <p:cNvSpPr/>
          <p:nvPr/>
        </p:nvSpPr>
        <p:spPr>
          <a:xfrm>
            <a:off x="6147431" y="2728896"/>
            <a:ext cx="726904" cy="726904"/>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283589459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346492"/>
      </a:accent1>
      <a:accent2>
        <a:srgbClr val="6DA5D4"/>
      </a:accent2>
      <a:accent3>
        <a:srgbClr val="538C79"/>
      </a:accent3>
      <a:accent4>
        <a:srgbClr val="93B75D"/>
      </a:accent4>
      <a:accent5>
        <a:srgbClr val="DEB050"/>
      </a:accent5>
      <a:accent6>
        <a:srgbClr val="BB5354"/>
      </a:accent6>
      <a:hlink>
        <a:srgbClr val="3289DD"/>
      </a:hlink>
      <a:folHlink>
        <a:srgbClr val="859EB6"/>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E3530EC-BA5B-407C-9B36-00820F39551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877720</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 xsi:nil="true"/>
    <Markets xmlns="4873beb7-5857-4685-be1f-d57550cc96cc"/>
    <OriginAsset xmlns="4873beb7-5857-4685-be1f-d57550cc96cc" xsi:nil="true"/>
    <AssetStart xmlns="4873beb7-5857-4685-be1f-d57550cc96cc">2013-02-13T01:54:14+00:00</AssetStart>
    <FriendlyTitle xmlns="4873beb7-5857-4685-be1f-d57550cc96cc" xsi:nil="true"/>
    <MarketSpecific xmlns="4873beb7-5857-4685-be1f-d57550cc96cc">false</MarketSpecific>
    <TPNamespace xmlns="4873beb7-5857-4685-be1f-d57550cc96cc" xsi:nil="true"/>
    <PublishStatusLookup xmlns="4873beb7-5857-4685-be1f-d57550cc96cc">
      <Value>1674010</Value>
    </PublishStatusLookup>
    <APAuthor xmlns="4873beb7-5857-4685-be1f-d57550cc96cc">
      <UserInfo>
        <DisplayName/>
        <AccountId>1073741823</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 xsi:nil="true"/>
    <MachineTranslated xmlns="4873beb7-5857-4685-be1f-d57550cc96cc">false</MachineTranslated>
    <OutputCachingOn xmlns="4873beb7-5857-4685-be1f-d57550cc96cc">false</OutputCachingOn>
    <TemplateStatus xmlns="4873beb7-5857-4685-be1f-d57550cc96cc" xsi:nil="true"/>
    <IsSearchable xmlns="4873beb7-5857-4685-be1f-d57550cc96cc">false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TP104014408</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D781986-4981-450F-91CC-4201118A242F}">
  <ds:schemaRefs>
    <ds:schemaRef ds:uri="http://schemas.microsoft.com/office/2006/metadata/properties"/>
    <ds:schemaRef ds:uri="http://schemas.microsoft.com/office/infopath/2007/PartnerControls"/>
    <ds:schemaRef ds:uri="4873beb7-5857-4685-be1f-d57550cc96cc"/>
  </ds:schemaRefs>
</ds:datastoreItem>
</file>

<file path=customXml/itemProps2.xml><?xml version="1.0" encoding="utf-8"?>
<ds:datastoreItem xmlns:ds="http://schemas.openxmlformats.org/officeDocument/2006/customXml" ds:itemID="{FFDA6D40-2ADB-4825-9069-95A3FE65AB29}">
  <ds:schemaRefs>
    <ds:schemaRef ds:uri="http://schemas.microsoft.com/sharepoint/v3/contenttype/forms"/>
  </ds:schemaRefs>
</ds:datastoreItem>
</file>

<file path=customXml/itemProps3.xml><?xml version="1.0" encoding="utf-8"?>
<ds:datastoreItem xmlns:ds="http://schemas.openxmlformats.org/officeDocument/2006/customXml" ds:itemID="{17BE1003-64DF-44CA-AC9F-F454E500FE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2595</Words>
  <Application>Microsoft Office PowerPoint</Application>
  <PresentationFormat>Widescreen</PresentationFormat>
  <Paragraphs>138</Paragraphs>
  <Slides>28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vt:lpstr>
      <vt:lpstr>Calibri</vt:lpstr>
      <vt:lpstr>Calibri Light</vt:lpstr>
      <vt:lpstr>Courier New</vt:lpstr>
      <vt:lpstr>Impact</vt:lpstr>
      <vt:lpstr>Palatino</vt:lpstr>
      <vt:lpstr>Symbol</vt:lpstr>
      <vt:lpstr>Main Event</vt:lpstr>
      <vt:lpstr>TEX-ABOTA SANTA FE CLE roundup June 15-18, 2023</vt:lpstr>
      <vt:lpstr>2023 Legislative update 88th Regular session</vt:lpstr>
      <vt:lpstr>PRESENTED BY:</vt:lpstr>
      <vt:lpstr>Two critical session resources</vt:lpstr>
      <vt:lpstr>PowerPoint Presentation</vt:lpstr>
      <vt:lpstr>PowerPoint Presentation</vt:lpstr>
      <vt:lpstr>PowerPoint Presentation</vt:lpstr>
      <vt:lpstr>sINE Die!: Latin for “Thank God”</vt:lpstr>
      <vt:lpstr>Smart moves by the gop majority</vt:lpstr>
      <vt:lpstr>SB 379:  TAX CODE FINALLY AMENDED </vt:lpstr>
      <vt:lpstr>Business Courts: Special Courts for special People</vt:lpstr>
      <vt:lpstr>Fifteenth Court of Appeals</vt:lpstr>
      <vt:lpstr>Arbitration: Nibbling round the edges</vt:lpstr>
      <vt:lpstr>Construction defects</vt:lpstr>
      <vt:lpstr>Construction defects (Cont.)</vt:lpstr>
      <vt:lpstr>Healthcare liability</vt:lpstr>
      <vt:lpstr>Judiciary privacy</vt:lpstr>
      <vt:lpstr>Interlocutory appeals</vt:lpstr>
      <vt:lpstr>Supreme court rule making authority</vt:lpstr>
      <vt:lpstr>Judicial conduct Commission </vt:lpstr>
      <vt:lpstr>Attorneys and grievances</vt:lpstr>
      <vt:lpstr>Lazy Judges billS</vt:lpstr>
      <vt:lpstr>Court Qualifications</vt:lpstr>
      <vt:lpstr>Ride share company liability</vt:lpstr>
      <vt:lpstr>Texas citizens participation Act</vt:lpstr>
      <vt:lpstr>Nathan hecht act</vt:lpstr>
      <vt:lpstr>Vehicle inspections not required</vt:lpstr>
      <vt:lpstr>Important bills that failed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2016-12-29T21:34:48Z</dcterms:created>
  <dcterms:modified xsi:type="dcterms:W3CDTF">2023-06-14T20:07:17Z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ies>
</file>